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57" r:id="rId5"/>
    <p:sldMasterId id="2147483669" r:id="rId6"/>
  </p:sldMasterIdLst>
  <p:notesMasterIdLst>
    <p:notesMasterId r:id="rId22"/>
  </p:notesMasterIdLst>
  <p:handoutMasterIdLst>
    <p:handoutMasterId r:id="rId23"/>
  </p:handoutMasterIdLst>
  <p:sldIdLst>
    <p:sldId id="264" r:id="rId7"/>
    <p:sldId id="268" r:id="rId8"/>
    <p:sldId id="257" r:id="rId9"/>
    <p:sldId id="269" r:id="rId10"/>
    <p:sldId id="288" r:id="rId11"/>
    <p:sldId id="272" r:id="rId12"/>
    <p:sldId id="273" r:id="rId13"/>
    <p:sldId id="285" r:id="rId14"/>
    <p:sldId id="286" r:id="rId15"/>
    <p:sldId id="275" r:id="rId16"/>
    <p:sldId id="274" r:id="rId17"/>
    <p:sldId id="282" r:id="rId18"/>
    <p:sldId id="283" r:id="rId19"/>
    <p:sldId id="287" r:id="rId20"/>
    <p:sldId id="266" r:id="rId21"/>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C8A"/>
    <a:srgbClr val="677EB2"/>
    <a:srgbClr val="11BDF2"/>
    <a:srgbClr val="155783"/>
    <a:srgbClr val="404040"/>
    <a:srgbClr val="16375F"/>
    <a:srgbClr val="16355D"/>
    <a:srgbClr val="0B50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75F5F9-ED64-4687-B170-FE9FC1AFEDA3}" v="85" dt="2024-07-03T13:19:24.2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4" d="100"/>
          <a:sy n="104" d="100"/>
        </p:scale>
        <p:origin x="7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55D389-1C37-71E8-8D35-E2E2C53799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a:extLst>
              <a:ext uri="{FF2B5EF4-FFF2-40B4-BE49-F238E27FC236}">
                <a16:creationId xmlns:a16="http://schemas.microsoft.com/office/drawing/2014/main" id="{41D79855-B349-A775-FFFA-BF5C3C7331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47DA8B-680A-4E5C-84A7-ADE3263C1A47}" type="datetimeFigureOut">
              <a:rPr lang="LID4096" smtClean="0"/>
              <a:t>09/24/2024</a:t>
            </a:fld>
            <a:endParaRPr lang="LID4096"/>
          </a:p>
        </p:txBody>
      </p:sp>
      <p:sp>
        <p:nvSpPr>
          <p:cNvPr id="4" name="Footer Placeholder 3">
            <a:extLst>
              <a:ext uri="{FF2B5EF4-FFF2-40B4-BE49-F238E27FC236}">
                <a16:creationId xmlns:a16="http://schemas.microsoft.com/office/drawing/2014/main" id="{6A265BDA-F9FD-F3B1-1D4C-9C6ECF8BE0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Event Type</a:t>
            </a:r>
            <a:endParaRPr lang="LID4096"/>
          </a:p>
        </p:txBody>
      </p:sp>
      <p:sp>
        <p:nvSpPr>
          <p:cNvPr id="5" name="Slide Number Placeholder 4">
            <a:extLst>
              <a:ext uri="{FF2B5EF4-FFF2-40B4-BE49-F238E27FC236}">
                <a16:creationId xmlns:a16="http://schemas.microsoft.com/office/drawing/2014/main" id="{CBFF9F0A-EB53-14F8-E157-28154FFFA4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D0824F-7359-4E99-AFF7-5EA81A034D86}" type="slidenum">
              <a:rPr lang="LID4096" smtClean="0"/>
              <a:t>‹#›</a:t>
            </a:fld>
            <a:endParaRPr lang="LID4096"/>
          </a:p>
        </p:txBody>
      </p:sp>
    </p:spTree>
    <p:extLst>
      <p:ext uri="{BB962C8B-B14F-4D97-AF65-F5344CB8AC3E}">
        <p14:creationId xmlns:p14="http://schemas.microsoft.com/office/powerpoint/2010/main" val="163317098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020B60-C3B8-4447-BF76-F29CEB8844B2}" type="datetimeFigureOut">
              <a:rPr lang="LID4096" smtClean="0"/>
              <a:t>09/24/2024</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Event Type</a:t>
            </a:r>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AA7DB-05C7-4629-BACE-7F04CD20A946}" type="slidenum">
              <a:rPr lang="LID4096" smtClean="0"/>
              <a:t>‹#›</a:t>
            </a:fld>
            <a:endParaRPr lang="LID4096"/>
          </a:p>
        </p:txBody>
      </p:sp>
    </p:spTree>
    <p:extLst>
      <p:ext uri="{BB962C8B-B14F-4D97-AF65-F5344CB8AC3E}">
        <p14:creationId xmlns:p14="http://schemas.microsoft.com/office/powerpoint/2010/main" val="245164211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membrane group</a:t>
            </a:r>
          </a:p>
        </p:txBody>
      </p:sp>
      <p:sp>
        <p:nvSpPr>
          <p:cNvPr id="4" name="Footer Placeholder 3"/>
          <p:cNvSpPr>
            <a:spLocks noGrp="1"/>
          </p:cNvSpPr>
          <p:nvPr>
            <p:ph type="ftr" sz="quarter" idx="4"/>
          </p:nvPr>
        </p:nvSpPr>
        <p:spPr/>
        <p:txBody>
          <a:bodyPr/>
          <a:lstStyle/>
          <a:p>
            <a:r>
              <a:rPr lang="en-US" dirty="0"/>
              <a:t>Event Type</a:t>
            </a:r>
            <a:endParaRPr lang="LID4096"/>
          </a:p>
        </p:txBody>
      </p:sp>
      <p:sp>
        <p:nvSpPr>
          <p:cNvPr id="5" name="Slide Number Placeholder 4"/>
          <p:cNvSpPr>
            <a:spLocks noGrp="1"/>
          </p:cNvSpPr>
          <p:nvPr>
            <p:ph type="sldNum" sz="quarter" idx="5"/>
          </p:nvPr>
        </p:nvSpPr>
        <p:spPr/>
        <p:txBody>
          <a:bodyPr/>
          <a:lstStyle/>
          <a:p>
            <a:fld id="{C51AA7DB-05C7-4629-BACE-7F04CD20A946}" type="slidenum">
              <a:rPr lang="LID4096" smtClean="0"/>
              <a:t>1</a:t>
            </a:fld>
            <a:endParaRPr lang="LID4096"/>
          </a:p>
        </p:txBody>
      </p:sp>
    </p:spTree>
    <p:extLst>
      <p:ext uri="{BB962C8B-B14F-4D97-AF65-F5344CB8AC3E}">
        <p14:creationId xmlns:p14="http://schemas.microsoft.com/office/powerpoint/2010/main" val="1065499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imes New Roman" panose="02020603050405020304" pitchFamily="18" charset="0"/>
              </a:rPr>
              <a:t>In July 2021, the EC </a:t>
            </a:r>
            <a:r>
              <a:rPr lang="en-US" sz="1800" b="0" i="0" u="none" strike="noStrike" baseline="0" dirty="0">
                <a:latin typeface="TimesNewRomanPSMT"/>
              </a:rPr>
              <a:t>adopted the ‘Fit for 55’ legislation package, EU’s most ambitious initiative to cut GHG emission</a:t>
            </a:r>
          </a:p>
          <a:p>
            <a:pPr algn="l"/>
            <a:r>
              <a:rPr lang="en-US" sz="1800" b="0" i="0" u="none" strike="noStrike" baseline="0" dirty="0">
                <a:latin typeface="Times New Roman" panose="02020603050405020304" pitchFamily="18" charset="0"/>
              </a:rPr>
              <a:t>by 55% by 2030. As part of it, the EC introduced the EU Ship Emissions Trading System (ETS) as an extension of</a:t>
            </a:r>
          </a:p>
          <a:p>
            <a:pPr algn="l"/>
            <a:r>
              <a:rPr lang="en-US" sz="1800" b="0" i="0" u="none" strike="noStrike" baseline="0" dirty="0">
                <a:latin typeface="Times New Roman" panose="02020603050405020304" pitchFamily="18" charset="0"/>
              </a:rPr>
              <a:t>the existing EU ETS. On the 23rd of March 2023, the EU Parliament agreed on </a:t>
            </a:r>
            <a:r>
              <a:rPr lang="en-US" sz="1800" b="0" i="0" u="none" strike="noStrike" baseline="0" dirty="0" err="1">
                <a:latin typeface="Times New Roman" panose="02020603050405020304" pitchFamily="18" charset="0"/>
              </a:rPr>
              <a:t>FuelEU</a:t>
            </a:r>
            <a:r>
              <a:rPr lang="en-US" sz="1800" b="0" i="0" u="none" strike="noStrike" baseline="0" dirty="0">
                <a:latin typeface="Times New Roman" panose="02020603050405020304" pitchFamily="18" charset="0"/>
              </a:rPr>
              <a:t> Maritime </a:t>
            </a:r>
            <a:r>
              <a:rPr lang="en-US" sz="1800" b="0" i="0" u="none" strike="noStrike" baseline="0" dirty="0">
                <a:latin typeface="TimesNewRomanPSMT"/>
              </a:rPr>
              <a:t>– </a:t>
            </a:r>
            <a:r>
              <a:rPr lang="en-US" sz="1800" b="0" i="0" u="none" strike="noStrike" baseline="0" dirty="0">
                <a:latin typeface="Times New Roman" panose="02020603050405020304" pitchFamily="18" charset="0"/>
              </a:rPr>
              <a:t>a new EU</a:t>
            </a:r>
          </a:p>
          <a:p>
            <a:pPr algn="l"/>
            <a:r>
              <a:rPr lang="en-US" sz="1800" b="0" i="0" u="none" strike="noStrike" baseline="0" dirty="0">
                <a:latin typeface="Times New Roman" panose="02020603050405020304" pitchFamily="18" charset="0"/>
              </a:rPr>
              <a:t>regulation ensuring that the greenhouse gas intensity of fuels used by the shipping sector will gradually decrease over</a:t>
            </a:r>
          </a:p>
          <a:p>
            <a:pPr algn="l"/>
            <a:r>
              <a:rPr lang="en-US" sz="1800" b="0" i="0" u="none" strike="noStrike" baseline="0" dirty="0">
                <a:latin typeface="Times New Roman" panose="02020603050405020304" pitchFamily="18" charset="0"/>
              </a:rPr>
              <a:t>time, by 2% in 2025 to as much as 80% by 2050.</a:t>
            </a:r>
            <a:endParaRPr lang="en-GB" dirty="0"/>
          </a:p>
        </p:txBody>
      </p:sp>
      <p:sp>
        <p:nvSpPr>
          <p:cNvPr id="4" name="Footer Placeholder 3"/>
          <p:cNvSpPr>
            <a:spLocks noGrp="1"/>
          </p:cNvSpPr>
          <p:nvPr>
            <p:ph type="ftr" sz="quarter" idx="4"/>
          </p:nvPr>
        </p:nvSpPr>
        <p:spPr/>
        <p:txBody>
          <a:bodyPr/>
          <a:lstStyle/>
          <a:p>
            <a:r>
              <a:rPr lang="en-US"/>
              <a:t>Event Type</a:t>
            </a:r>
            <a:endParaRPr lang="LID4096"/>
          </a:p>
        </p:txBody>
      </p:sp>
      <p:sp>
        <p:nvSpPr>
          <p:cNvPr id="5" name="Slide Number Placeholder 4"/>
          <p:cNvSpPr>
            <a:spLocks noGrp="1"/>
          </p:cNvSpPr>
          <p:nvPr>
            <p:ph type="sldNum" sz="quarter" idx="5"/>
          </p:nvPr>
        </p:nvSpPr>
        <p:spPr/>
        <p:txBody>
          <a:bodyPr/>
          <a:lstStyle/>
          <a:p>
            <a:fld id="{C51AA7DB-05C7-4629-BACE-7F04CD20A946}" type="slidenum">
              <a:rPr lang="LID4096" smtClean="0"/>
              <a:t>4</a:t>
            </a:fld>
            <a:endParaRPr lang="LID4096"/>
          </a:p>
        </p:txBody>
      </p:sp>
    </p:spTree>
    <p:extLst>
      <p:ext uri="{BB962C8B-B14F-4D97-AF65-F5344CB8AC3E}">
        <p14:creationId xmlns:p14="http://schemas.microsoft.com/office/powerpoint/2010/main" val="2440815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imes New Roman" panose="02020603050405020304" pitchFamily="18" charset="0"/>
              </a:rPr>
              <a:t>In July 2021, the EC </a:t>
            </a:r>
            <a:r>
              <a:rPr lang="en-US" sz="1800" b="0" i="0" u="none" strike="noStrike" baseline="0" dirty="0">
                <a:latin typeface="TimesNewRomanPSMT"/>
              </a:rPr>
              <a:t>adopted the ‘Fit for 55’ legislation package, EU’s most ambitious initiative to cut GHG emission</a:t>
            </a:r>
          </a:p>
          <a:p>
            <a:pPr algn="l"/>
            <a:r>
              <a:rPr lang="en-US" sz="1800" b="0" i="0" u="none" strike="noStrike" baseline="0" dirty="0">
                <a:latin typeface="Times New Roman" panose="02020603050405020304" pitchFamily="18" charset="0"/>
              </a:rPr>
              <a:t>by 55% by 2030. As part of it, the EC introduced the EU Ship Emissions Trading System (ETS) as an extension of</a:t>
            </a:r>
          </a:p>
          <a:p>
            <a:pPr algn="l"/>
            <a:r>
              <a:rPr lang="en-US" sz="1800" b="0" i="0" u="none" strike="noStrike" baseline="0" dirty="0">
                <a:latin typeface="Times New Roman" panose="02020603050405020304" pitchFamily="18" charset="0"/>
              </a:rPr>
              <a:t>the existing EU ETS. On the 23rd of March 2023, the EU Parliament agreed on </a:t>
            </a:r>
            <a:r>
              <a:rPr lang="en-US" sz="1800" b="0" i="0" u="none" strike="noStrike" baseline="0" dirty="0" err="1">
                <a:latin typeface="Times New Roman" panose="02020603050405020304" pitchFamily="18" charset="0"/>
              </a:rPr>
              <a:t>FuelEU</a:t>
            </a:r>
            <a:r>
              <a:rPr lang="en-US" sz="1800" b="0" i="0" u="none" strike="noStrike" baseline="0" dirty="0">
                <a:latin typeface="Times New Roman" panose="02020603050405020304" pitchFamily="18" charset="0"/>
              </a:rPr>
              <a:t> Maritime </a:t>
            </a:r>
            <a:r>
              <a:rPr lang="en-US" sz="1800" b="0" i="0" u="none" strike="noStrike" baseline="0" dirty="0">
                <a:latin typeface="TimesNewRomanPSMT"/>
              </a:rPr>
              <a:t>– </a:t>
            </a:r>
            <a:r>
              <a:rPr lang="en-US" sz="1800" b="0" i="0" u="none" strike="noStrike" baseline="0" dirty="0">
                <a:latin typeface="Times New Roman" panose="02020603050405020304" pitchFamily="18" charset="0"/>
              </a:rPr>
              <a:t>a new EU</a:t>
            </a:r>
          </a:p>
          <a:p>
            <a:pPr algn="l"/>
            <a:r>
              <a:rPr lang="en-US" sz="1800" b="0" i="0" u="none" strike="noStrike" baseline="0" dirty="0">
                <a:latin typeface="Times New Roman" panose="02020603050405020304" pitchFamily="18" charset="0"/>
              </a:rPr>
              <a:t>regulation ensuring that the greenhouse gas intensity of fuels used by the shipping sector will gradually decrease over</a:t>
            </a:r>
          </a:p>
          <a:p>
            <a:pPr algn="l"/>
            <a:r>
              <a:rPr lang="en-US" sz="1800" b="0" i="0" u="none" strike="noStrike" baseline="0" dirty="0">
                <a:latin typeface="Times New Roman" panose="02020603050405020304" pitchFamily="18" charset="0"/>
              </a:rPr>
              <a:t>time, by 2% in 2025 to as much as 80% by 2050.</a:t>
            </a:r>
            <a:endParaRPr lang="en-GB" dirty="0"/>
          </a:p>
        </p:txBody>
      </p:sp>
      <p:sp>
        <p:nvSpPr>
          <p:cNvPr id="4" name="Footer Placeholder 3"/>
          <p:cNvSpPr>
            <a:spLocks noGrp="1"/>
          </p:cNvSpPr>
          <p:nvPr>
            <p:ph type="ftr" sz="quarter" idx="4"/>
          </p:nvPr>
        </p:nvSpPr>
        <p:spPr/>
        <p:txBody>
          <a:bodyPr/>
          <a:lstStyle/>
          <a:p>
            <a:r>
              <a:rPr lang="en-US"/>
              <a:t>Event Type</a:t>
            </a:r>
            <a:endParaRPr lang="LID4096"/>
          </a:p>
        </p:txBody>
      </p:sp>
      <p:sp>
        <p:nvSpPr>
          <p:cNvPr id="5" name="Slide Number Placeholder 4"/>
          <p:cNvSpPr>
            <a:spLocks noGrp="1"/>
          </p:cNvSpPr>
          <p:nvPr>
            <p:ph type="sldNum" sz="quarter" idx="5"/>
          </p:nvPr>
        </p:nvSpPr>
        <p:spPr/>
        <p:txBody>
          <a:bodyPr/>
          <a:lstStyle/>
          <a:p>
            <a:fld id="{C51AA7DB-05C7-4629-BACE-7F04CD20A946}" type="slidenum">
              <a:rPr lang="LID4096" smtClean="0"/>
              <a:t>5</a:t>
            </a:fld>
            <a:endParaRPr lang="LID4096"/>
          </a:p>
        </p:txBody>
      </p:sp>
    </p:spTree>
    <p:extLst>
      <p:ext uri="{BB962C8B-B14F-4D97-AF65-F5344CB8AC3E}">
        <p14:creationId xmlns:p14="http://schemas.microsoft.com/office/powerpoint/2010/main" val="1871931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04040"/>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278D71-0B32-DB70-EB33-753902BF1993}"/>
              </a:ext>
            </a:extLst>
          </p:cNvPr>
          <p:cNvSpPr/>
          <p:nvPr userDrawn="1"/>
        </p:nvSpPr>
        <p:spPr>
          <a:xfrm>
            <a:off x="-22392" y="0"/>
            <a:ext cx="4611584" cy="6858000"/>
          </a:xfrm>
          <a:prstGeom prst="rect">
            <a:avLst/>
          </a:prstGeom>
          <a:solidFill>
            <a:schemeClr val="bg1"/>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9" name="Straight Connector 8">
            <a:extLst>
              <a:ext uri="{FF2B5EF4-FFF2-40B4-BE49-F238E27FC236}">
                <a16:creationId xmlns:a16="http://schemas.microsoft.com/office/drawing/2014/main" id="{952FD22E-6E18-4A5D-02DB-AA84519134BB}"/>
              </a:ext>
            </a:extLst>
          </p:cNvPr>
          <p:cNvCxnSpPr/>
          <p:nvPr userDrawn="1"/>
        </p:nvCxnSpPr>
        <p:spPr>
          <a:xfrm>
            <a:off x="5096703" y="2308730"/>
            <a:ext cx="1153742" cy="0"/>
          </a:xfrm>
          <a:prstGeom prst="line">
            <a:avLst/>
          </a:prstGeom>
          <a:ln w="57150">
            <a:solidFill>
              <a:srgbClr val="11BDF2"/>
            </a:solidFill>
          </a:ln>
        </p:spPr>
        <p:style>
          <a:lnRef idx="3">
            <a:schemeClr val="accent1"/>
          </a:lnRef>
          <a:fillRef idx="0">
            <a:schemeClr val="accent1"/>
          </a:fillRef>
          <a:effectRef idx="2">
            <a:schemeClr val="accent1"/>
          </a:effectRef>
          <a:fontRef idx="minor">
            <a:schemeClr val="tx1"/>
          </a:fontRef>
        </p:style>
      </p:cxnSp>
      <p:grpSp>
        <p:nvGrpSpPr>
          <p:cNvPr id="12" name="Group 11">
            <a:extLst>
              <a:ext uri="{FF2B5EF4-FFF2-40B4-BE49-F238E27FC236}">
                <a16:creationId xmlns:a16="http://schemas.microsoft.com/office/drawing/2014/main" id="{DF104F8D-5B53-70F2-491C-042103CF0F9A}"/>
              </a:ext>
            </a:extLst>
          </p:cNvPr>
          <p:cNvGrpSpPr/>
          <p:nvPr userDrawn="1"/>
        </p:nvGrpSpPr>
        <p:grpSpPr>
          <a:xfrm>
            <a:off x="180251" y="1560853"/>
            <a:ext cx="4251081" cy="3736294"/>
            <a:chOff x="150203" y="1751381"/>
            <a:chExt cx="4251081" cy="3736294"/>
          </a:xfrm>
        </p:grpSpPr>
        <p:grpSp>
          <p:nvGrpSpPr>
            <p:cNvPr id="13" name="Group 12">
              <a:extLst>
                <a:ext uri="{FF2B5EF4-FFF2-40B4-BE49-F238E27FC236}">
                  <a16:creationId xmlns:a16="http://schemas.microsoft.com/office/drawing/2014/main" id="{DABFEEE9-FDD2-C77E-26DA-8F202A3B50F9}"/>
                </a:ext>
              </a:extLst>
            </p:cNvPr>
            <p:cNvGrpSpPr/>
            <p:nvPr/>
          </p:nvGrpSpPr>
          <p:grpSpPr>
            <a:xfrm>
              <a:off x="748145" y="1751381"/>
              <a:ext cx="3055199" cy="2528683"/>
              <a:chOff x="4686795" y="461959"/>
              <a:chExt cx="2818410" cy="2332700"/>
            </a:xfrm>
          </p:grpSpPr>
          <p:pic>
            <p:nvPicPr>
              <p:cNvPr id="16" name="Picture 15" descr="A blue and black logo&#10;&#10;Description automatically generated">
                <a:extLst>
                  <a:ext uri="{FF2B5EF4-FFF2-40B4-BE49-F238E27FC236}">
                    <a16:creationId xmlns:a16="http://schemas.microsoft.com/office/drawing/2014/main" id="{341BEB4D-E592-6408-04F5-80AB95F74A09}"/>
                  </a:ext>
                </a:extLst>
              </p:cNvPr>
              <p:cNvPicPr>
                <a:picLocks noChangeAspect="1"/>
              </p:cNvPicPr>
              <p:nvPr/>
            </p:nvPicPr>
            <p:blipFill rotWithShape="1">
              <a:blip r:embed="rId2">
                <a:extLst>
                  <a:ext uri="{28A0092B-C50C-407E-A947-70E740481C1C}">
                    <a14:useLocalDpi xmlns:a14="http://schemas.microsoft.com/office/drawing/2010/main" val="0"/>
                  </a:ext>
                </a:extLst>
              </a:blip>
              <a:srcRect r="63611"/>
              <a:stretch/>
            </p:blipFill>
            <p:spPr>
              <a:xfrm>
                <a:off x="5334000" y="461959"/>
                <a:ext cx="1524000" cy="1532956"/>
              </a:xfrm>
              <a:prstGeom prst="rect">
                <a:avLst/>
              </a:prstGeom>
            </p:spPr>
          </p:pic>
          <p:pic>
            <p:nvPicPr>
              <p:cNvPr id="17" name="Picture 16" descr="A blue and black logo&#10;&#10;Description automatically generated">
                <a:extLst>
                  <a:ext uri="{FF2B5EF4-FFF2-40B4-BE49-F238E27FC236}">
                    <a16:creationId xmlns:a16="http://schemas.microsoft.com/office/drawing/2014/main" id="{69D7D095-7DE2-E0AD-AB42-52FA3F4D1927}"/>
                  </a:ext>
                </a:extLst>
              </p:cNvPr>
              <p:cNvPicPr>
                <a:picLocks noChangeAspect="1"/>
              </p:cNvPicPr>
              <p:nvPr/>
            </p:nvPicPr>
            <p:blipFill rotWithShape="1">
              <a:blip r:embed="rId2">
                <a:extLst>
                  <a:ext uri="{28A0092B-C50C-407E-A947-70E740481C1C}">
                    <a14:useLocalDpi xmlns:a14="http://schemas.microsoft.com/office/drawing/2010/main" val="0"/>
                  </a:ext>
                </a:extLst>
              </a:blip>
              <a:srcRect l="32703" t="27061" b="27234"/>
              <a:stretch/>
            </p:blipFill>
            <p:spPr>
              <a:xfrm>
                <a:off x="4686795" y="2094015"/>
                <a:ext cx="2818410" cy="700644"/>
              </a:xfrm>
              <a:prstGeom prst="rect">
                <a:avLst/>
              </a:prstGeom>
            </p:spPr>
          </p:pic>
        </p:grpSp>
        <p:sp>
          <p:nvSpPr>
            <p:cNvPr id="14" name="TextBox 13">
              <a:extLst>
                <a:ext uri="{FF2B5EF4-FFF2-40B4-BE49-F238E27FC236}">
                  <a16:creationId xmlns:a16="http://schemas.microsoft.com/office/drawing/2014/main" id="{E8543F6C-1577-8E37-68D9-815633D0F994}"/>
                </a:ext>
              </a:extLst>
            </p:cNvPr>
            <p:cNvSpPr txBox="1"/>
            <p:nvPr/>
          </p:nvSpPr>
          <p:spPr>
            <a:xfrm>
              <a:off x="150203" y="4841344"/>
              <a:ext cx="4251081" cy="646331"/>
            </a:xfrm>
            <a:prstGeom prst="rect">
              <a:avLst/>
            </a:prstGeom>
            <a:noFill/>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6375F"/>
                  </a:solidFill>
                  <a:effectLst/>
                  <a:uLnTx/>
                  <a:uFillTx/>
                  <a:latin typeface="Verdana" panose="020B0604030504040204" pitchFamily="34" charset="0"/>
                  <a:ea typeface="Verdana" panose="020B0604030504040204" pitchFamily="34" charset="0"/>
                  <a:cs typeface="Vani" panose="020B0502040204020203" pitchFamily="18" charset="0"/>
                </a:rPr>
                <a:t>A</a:t>
              </a:r>
              <a:r>
                <a:rPr kumimoji="0" lang="en-US" sz="1200" i="0" u="none" strike="noStrike" kern="1200" cap="none" spc="0" normalizeH="0" baseline="0" noProof="0" dirty="0">
                  <a:ln>
                    <a:noFill/>
                  </a:ln>
                  <a:solidFill>
                    <a:srgbClr val="16375F"/>
                  </a:solidFill>
                  <a:effectLst/>
                  <a:uLnTx/>
                  <a:uFillTx/>
                  <a:latin typeface="Verdana" panose="020B0604030504040204" pitchFamily="34" charset="0"/>
                  <a:ea typeface="Verdana" panose="020B0604030504040204" pitchFamily="34" charset="0"/>
                  <a:cs typeface="Vani" panose="020B0502040204020203" pitchFamily="18" charset="0"/>
                </a:rPr>
                <a:t>DVANCED </a:t>
              </a:r>
              <a:r>
                <a:rPr kumimoji="0" lang="en-US" sz="1200" b="1" i="0" u="none" strike="noStrike" kern="1200" cap="none" spc="0" normalizeH="0" baseline="0" noProof="0" dirty="0">
                  <a:ln>
                    <a:noFill/>
                  </a:ln>
                  <a:solidFill>
                    <a:srgbClr val="16375F"/>
                  </a:solidFill>
                  <a:effectLst/>
                  <a:uLnTx/>
                  <a:uFillTx/>
                  <a:latin typeface="Verdana" panose="020B0604030504040204" pitchFamily="34" charset="0"/>
                  <a:ea typeface="Verdana" panose="020B0604030504040204" pitchFamily="34" charset="0"/>
                  <a:cs typeface="Vani" panose="020B0502040204020203" pitchFamily="18" charset="0"/>
                </a:rPr>
                <a:t>PO</a:t>
              </a:r>
              <a:r>
                <a:rPr kumimoji="0" lang="en-US" sz="1200" i="0" u="none" strike="noStrike" kern="1200" cap="none" spc="0" normalizeH="0" baseline="0" noProof="0" dirty="0">
                  <a:ln>
                    <a:noFill/>
                  </a:ln>
                  <a:solidFill>
                    <a:srgbClr val="16375F"/>
                  </a:solidFill>
                  <a:effectLst/>
                  <a:uLnTx/>
                  <a:uFillTx/>
                  <a:latin typeface="Verdana" panose="020B0604030504040204" pitchFamily="34" charset="0"/>
                  <a:ea typeface="Verdana" panose="020B0604030504040204" pitchFamily="34" charset="0"/>
                  <a:cs typeface="Vani" panose="020B0502040204020203" pitchFamily="18" charset="0"/>
                </a:rPr>
                <a:t>WER CONVERSION TECHNO</a:t>
              </a:r>
              <a:r>
                <a:rPr kumimoji="0" lang="en-US" sz="1200" b="1" i="0" u="none" strike="noStrike" kern="1200" cap="none" spc="0" normalizeH="0" baseline="0" noProof="0" dirty="0">
                  <a:ln>
                    <a:noFill/>
                  </a:ln>
                  <a:solidFill>
                    <a:srgbClr val="16375F"/>
                  </a:solidFill>
                  <a:effectLst/>
                  <a:uLnTx/>
                  <a:uFillTx/>
                  <a:latin typeface="Verdana" panose="020B0604030504040204" pitchFamily="34" charset="0"/>
                  <a:ea typeface="Verdana" panose="020B0604030504040204" pitchFamily="34" charset="0"/>
                  <a:cs typeface="Vani" panose="020B0502040204020203" pitchFamily="18" charset="0"/>
                </a:rPr>
                <a:t>L</a:t>
              </a:r>
              <a:r>
                <a:rPr kumimoji="0" lang="en-US" sz="1200" i="0" u="none" strike="noStrike" kern="1200" cap="none" spc="0" normalizeH="0" baseline="0" noProof="0" dirty="0">
                  <a:ln>
                    <a:noFill/>
                  </a:ln>
                  <a:solidFill>
                    <a:srgbClr val="16375F"/>
                  </a:solidFill>
                  <a:effectLst/>
                  <a:uLnTx/>
                  <a:uFillTx/>
                  <a:latin typeface="Verdana" panose="020B0604030504040204" pitchFamily="34" charset="0"/>
                  <a:ea typeface="Verdana" panose="020B0604030504040204" pitchFamily="34" charset="0"/>
                  <a:cs typeface="Vani" panose="020B0502040204020203" pitchFamily="18" charset="0"/>
                </a:rPr>
                <a:t>OGIES BASED ON </a:t>
              </a:r>
              <a:r>
                <a:rPr kumimoji="0" lang="en-US" sz="1200" b="1" i="0" u="none" strike="noStrike" kern="1200" cap="none" spc="0" normalizeH="0" baseline="0" noProof="0" dirty="0">
                  <a:ln>
                    <a:noFill/>
                  </a:ln>
                  <a:solidFill>
                    <a:srgbClr val="16375F"/>
                  </a:solidFill>
                  <a:effectLst/>
                  <a:uLnTx/>
                  <a:uFillTx/>
                  <a:latin typeface="Verdana" panose="020B0604030504040204" pitchFamily="34" charset="0"/>
                  <a:ea typeface="Verdana" panose="020B0604030504040204" pitchFamily="34" charset="0"/>
                  <a:cs typeface="Vani" panose="020B0502040204020203" pitchFamily="18" charset="0"/>
                </a:rPr>
                <a:t>O</a:t>
              </a:r>
              <a:r>
                <a:rPr kumimoji="0" lang="en-US" sz="1200" i="0" u="none" strike="noStrike" kern="1200" cap="none" spc="0" normalizeH="0" baseline="0" noProof="0" dirty="0">
                  <a:ln>
                    <a:noFill/>
                  </a:ln>
                  <a:solidFill>
                    <a:srgbClr val="16375F"/>
                  </a:solidFill>
                  <a:effectLst/>
                  <a:uLnTx/>
                  <a:uFillTx/>
                  <a:latin typeface="Verdana" panose="020B0604030504040204" pitchFamily="34" charset="0"/>
                  <a:ea typeface="Verdana" panose="020B0604030504040204" pitchFamily="34" charset="0"/>
                  <a:cs typeface="Vani" panose="020B0502040204020203" pitchFamily="18" charset="0"/>
                </a:rPr>
                <a:t>NBOARD AMMONIA CRACKING THROUGH NOVEL MEMBRANE REACTORS</a:t>
              </a:r>
            </a:p>
          </p:txBody>
        </p:sp>
        <p:cxnSp>
          <p:nvCxnSpPr>
            <p:cNvPr id="15" name="Straight Connector 14">
              <a:extLst>
                <a:ext uri="{FF2B5EF4-FFF2-40B4-BE49-F238E27FC236}">
                  <a16:creationId xmlns:a16="http://schemas.microsoft.com/office/drawing/2014/main" id="{A764EE5E-39DC-4E17-CBA7-BDE85229F5E1}"/>
                </a:ext>
              </a:extLst>
            </p:cNvPr>
            <p:cNvCxnSpPr>
              <a:cxnSpLocks/>
            </p:cNvCxnSpPr>
            <p:nvPr/>
          </p:nvCxnSpPr>
          <p:spPr>
            <a:xfrm>
              <a:off x="1794689" y="4555355"/>
              <a:ext cx="962107" cy="0"/>
            </a:xfrm>
            <a:prstGeom prst="line">
              <a:avLst/>
            </a:prstGeom>
            <a:ln w="28575">
              <a:solidFill>
                <a:srgbClr val="11BDF2"/>
              </a:solidFill>
            </a:ln>
          </p:spPr>
          <p:style>
            <a:lnRef idx="3">
              <a:schemeClr val="accent1"/>
            </a:lnRef>
            <a:fillRef idx="0">
              <a:schemeClr val="accent1"/>
            </a:fillRef>
            <a:effectRef idx="2">
              <a:schemeClr val="accent1"/>
            </a:effectRef>
            <a:fontRef idx="minor">
              <a:schemeClr val="tx1"/>
            </a:fontRef>
          </p:style>
        </p:cxnSp>
      </p:grpSp>
      <p:sp>
        <p:nvSpPr>
          <p:cNvPr id="18" name="TextBox 17">
            <a:extLst>
              <a:ext uri="{FF2B5EF4-FFF2-40B4-BE49-F238E27FC236}">
                <a16:creationId xmlns:a16="http://schemas.microsoft.com/office/drawing/2014/main" id="{0FB5859E-EC13-F483-6F05-95801179B8C0}"/>
              </a:ext>
            </a:extLst>
          </p:cNvPr>
          <p:cNvSpPr txBox="1"/>
          <p:nvPr userDrawn="1"/>
        </p:nvSpPr>
        <p:spPr>
          <a:xfrm>
            <a:off x="5096702" y="5303965"/>
            <a:ext cx="6095266" cy="701731"/>
          </a:xfrm>
          <a:prstGeom prst="rect">
            <a:avLst/>
          </a:prstGeom>
          <a:noFill/>
        </p:spPr>
        <p:txBody>
          <a:bodyPr wrap="square">
            <a:spAutoFit/>
          </a:bodyPr>
          <a:lstStyle/>
          <a:p>
            <a:pPr>
              <a:lnSpc>
                <a:spcPct val="90000"/>
              </a:lnSpc>
              <a:defRPr/>
            </a:pPr>
            <a:r>
              <a:rPr lang="en-GB" sz="1100" dirty="0">
                <a:solidFill>
                  <a:schemeClr val="bg1">
                    <a:lumMod val="85000"/>
                  </a:schemeClr>
                </a:solidFill>
                <a:latin typeface="Verdana" panose="020B0604030504040204" pitchFamily="34" charset="0"/>
                <a:ea typeface="Verdana" panose="020B0604030504040204" pitchFamily="34" charset="0"/>
              </a:rPr>
              <a:t>“</a:t>
            </a:r>
            <a:r>
              <a:rPr lang="en-US" sz="1100" dirty="0">
                <a:solidFill>
                  <a:schemeClr val="bg1">
                    <a:lumMod val="85000"/>
                  </a:schemeClr>
                </a:solidFill>
                <a:latin typeface="Verdana" panose="020B0604030504040204" pitchFamily="34" charset="0"/>
                <a:ea typeface="Verdana" panose="020B0604030504040204" pitchFamily="34" charset="0"/>
              </a:rPr>
              <a:t>Funded by the European Union. Views and opinions expressed are however those of the author(s) only and do not necessarily reflect those of the European Union or the European Climate, Infrastructure and Environment Executive Agency (CINEA). Neither the European Union nor CINEA can be held responsible for them</a:t>
            </a:r>
            <a:r>
              <a:rPr lang="en-GB" sz="1100" dirty="0">
                <a:solidFill>
                  <a:schemeClr val="bg1">
                    <a:lumMod val="85000"/>
                  </a:schemeClr>
                </a:solidFill>
                <a:latin typeface="Verdana" panose="020B0604030504040204" pitchFamily="34" charset="0"/>
                <a:ea typeface="Verdana" panose="020B0604030504040204" pitchFamily="34" charset="0"/>
              </a:rPr>
              <a:t>.”</a:t>
            </a:r>
          </a:p>
        </p:txBody>
      </p:sp>
      <p:sp>
        <p:nvSpPr>
          <p:cNvPr id="20" name="Footer Placeholder 12">
            <a:extLst>
              <a:ext uri="{FF2B5EF4-FFF2-40B4-BE49-F238E27FC236}">
                <a16:creationId xmlns:a16="http://schemas.microsoft.com/office/drawing/2014/main" id="{68858C17-47BB-3722-B2C9-79D483AA025B}"/>
              </a:ext>
            </a:extLst>
          </p:cNvPr>
          <p:cNvSpPr txBox="1">
            <a:spLocks/>
          </p:cNvSpPr>
          <p:nvPr userDrawn="1"/>
        </p:nvSpPr>
        <p:spPr>
          <a:xfrm>
            <a:off x="5210175" y="6321167"/>
            <a:ext cx="5651854" cy="365125"/>
          </a:xfrm>
          <a:prstGeom prst="rect">
            <a:avLst/>
          </a:prstGeom>
        </p:spPr>
        <p:txBody>
          <a:bodyPr/>
          <a:ls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85000"/>
                  </a:schemeClr>
                </a:solidFill>
                <a:latin typeface="Verdana" panose="020B0604030504040204" pitchFamily="34" charset="0"/>
                <a:ea typeface="Verdana" panose="020B0604030504040204" pitchFamily="34" charset="0"/>
              </a:rPr>
              <a:t>Disclosure or reproduction without prior permission of APOLO project is prohibited.</a:t>
            </a:r>
            <a:endParaRPr lang="LID4096" sz="1000" dirty="0">
              <a:solidFill>
                <a:schemeClr val="bg1">
                  <a:lumMod val="85000"/>
                </a:schemeClr>
              </a:solidFill>
              <a:latin typeface="Verdana" panose="020B0604030504040204" pitchFamily="34" charset="0"/>
              <a:ea typeface="Verdana" panose="020B0604030504040204" pitchFamily="34" charset="0"/>
            </a:endParaRPr>
          </a:p>
        </p:txBody>
      </p:sp>
      <p:sp>
        <p:nvSpPr>
          <p:cNvPr id="6" name="Slide Number Placeholder 5">
            <a:extLst>
              <a:ext uri="{FF2B5EF4-FFF2-40B4-BE49-F238E27FC236}">
                <a16:creationId xmlns:a16="http://schemas.microsoft.com/office/drawing/2014/main" id="{6CB8F21A-3357-5579-25CF-3347714FB266}"/>
              </a:ext>
            </a:extLst>
          </p:cNvPr>
          <p:cNvSpPr>
            <a:spLocks noGrp="1"/>
          </p:cNvSpPr>
          <p:nvPr>
            <p:ph type="sldNum" sz="quarter" idx="12"/>
          </p:nvPr>
        </p:nvSpPr>
        <p:spPr/>
        <p:txBody>
          <a:bodyPr/>
          <a:lstStyle/>
          <a:p>
            <a:fld id="{267877B7-AC82-4261-83A6-6944044CE88D}" type="slidenum">
              <a:rPr lang="LID4096" smtClean="0"/>
              <a:t>‹#›</a:t>
            </a:fld>
            <a:endParaRPr lang="LID4096"/>
          </a:p>
        </p:txBody>
      </p:sp>
      <p:pic>
        <p:nvPicPr>
          <p:cNvPr id="21" name="Picture 20">
            <a:extLst>
              <a:ext uri="{FF2B5EF4-FFF2-40B4-BE49-F238E27FC236}">
                <a16:creationId xmlns:a16="http://schemas.microsoft.com/office/drawing/2014/main" id="{78F8D9A3-7AC0-7F45-83FD-2DC730470351}"/>
              </a:ext>
            </a:extLst>
          </p:cNvPr>
          <p:cNvPicPr>
            <a:picLocks noChangeAspect="1"/>
          </p:cNvPicPr>
          <p:nvPr userDrawn="1"/>
        </p:nvPicPr>
        <p:blipFill>
          <a:blip r:embed="rId3"/>
          <a:stretch>
            <a:fillRect/>
          </a:stretch>
        </p:blipFill>
        <p:spPr>
          <a:xfrm>
            <a:off x="0" y="136525"/>
            <a:ext cx="2127688" cy="530398"/>
          </a:xfrm>
          <a:prstGeom prst="rect">
            <a:avLst/>
          </a:prstGeom>
        </p:spPr>
      </p:pic>
    </p:spTree>
    <p:extLst>
      <p:ext uri="{BB962C8B-B14F-4D97-AF65-F5344CB8AC3E}">
        <p14:creationId xmlns:p14="http://schemas.microsoft.com/office/powerpoint/2010/main" val="211723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FD95E-7701-64C0-358E-E4BEA399FB1E}"/>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3103B402-61C9-CFE3-A53D-7ED5A0A6A2BF}"/>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DDB94E5-3BAC-4C86-E442-AB8599623197}"/>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1042778-10BC-32D5-DE2F-5368727E3BC6}"/>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6" name="Footer Placeholder 5">
            <a:extLst>
              <a:ext uri="{FF2B5EF4-FFF2-40B4-BE49-F238E27FC236}">
                <a16:creationId xmlns:a16="http://schemas.microsoft.com/office/drawing/2014/main" id="{5FCB506D-22E3-340D-678A-2B5D3596E027}"/>
              </a:ext>
            </a:extLst>
          </p:cNvPr>
          <p:cNvSpPr>
            <a:spLocks noGrp="1"/>
          </p:cNvSpPr>
          <p:nvPr>
            <p:ph type="ftr" sz="quarter" idx="11"/>
          </p:nvPr>
        </p:nvSpPr>
        <p:spPr>
          <a:xfrm>
            <a:off x="4038600" y="6356350"/>
            <a:ext cx="4114800" cy="365125"/>
          </a:xfrm>
          <a:prstGeom prst="rect">
            <a:avLst/>
          </a:prstGeom>
        </p:spPr>
        <p:txBody>
          <a:bodyPr/>
          <a:lstStyle/>
          <a:p>
            <a:r>
              <a:rPr lang="en-US" dirty="0"/>
              <a:t>Disclosure or reproduction without prior permission of APOLO project is prohibited.</a:t>
            </a:r>
            <a:endParaRPr lang="en-GB" dirty="0"/>
          </a:p>
        </p:txBody>
      </p:sp>
      <p:sp>
        <p:nvSpPr>
          <p:cNvPr id="7" name="Slide Number Placeholder 6">
            <a:extLst>
              <a:ext uri="{FF2B5EF4-FFF2-40B4-BE49-F238E27FC236}">
                <a16:creationId xmlns:a16="http://schemas.microsoft.com/office/drawing/2014/main" id="{F0D00E39-3A51-4081-1FDC-DF3C795A4B3E}"/>
              </a:ext>
            </a:extLst>
          </p:cNvPr>
          <p:cNvSpPr>
            <a:spLocks noGrp="1"/>
          </p:cNvSpPr>
          <p:nvPr>
            <p:ph type="sldNum" sz="quarter" idx="12"/>
          </p:nvPr>
        </p:nvSpPr>
        <p:spPr>
          <a:xfrm>
            <a:off x="8610600" y="6356350"/>
            <a:ext cx="2743200" cy="365125"/>
          </a:xfrm>
          <a:prstGeom prst="rect">
            <a:avLst/>
          </a:prstGeom>
        </p:spPr>
        <p:txBody>
          <a:bodyPr/>
          <a:lstStyle/>
          <a:p>
            <a:fld id="{11EBE499-5747-4E13-A09A-5A80D7C821D0}" type="slidenum">
              <a:rPr lang="en-GB" smtClean="0"/>
              <a:t>‹#›</a:t>
            </a:fld>
            <a:endParaRPr lang="en-GB" dirty="0"/>
          </a:p>
        </p:txBody>
      </p:sp>
    </p:spTree>
    <p:extLst>
      <p:ext uri="{BB962C8B-B14F-4D97-AF65-F5344CB8AC3E}">
        <p14:creationId xmlns:p14="http://schemas.microsoft.com/office/powerpoint/2010/main" val="77946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D118E-BC43-E5CC-7C52-04A37896E0D4}"/>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p>
        </p:txBody>
      </p:sp>
      <p:sp>
        <p:nvSpPr>
          <p:cNvPr id="3" name="Text Placeholder 2">
            <a:extLst>
              <a:ext uri="{FF2B5EF4-FFF2-40B4-BE49-F238E27FC236}">
                <a16:creationId xmlns:a16="http://schemas.microsoft.com/office/drawing/2014/main" id="{678ECE8F-E8A3-D885-E698-DDF6F011332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1383BFC-9F9E-7900-72F2-5DB7FC05F10A}"/>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BD12859-C680-D003-16F3-56DE90FB9A7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5E9F16B-63E6-B1FF-A001-DB0D9C907300}"/>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7036B83-6C57-DE3D-F9FA-E8EB7C71AB27}"/>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8" name="Footer Placeholder 7">
            <a:extLst>
              <a:ext uri="{FF2B5EF4-FFF2-40B4-BE49-F238E27FC236}">
                <a16:creationId xmlns:a16="http://schemas.microsoft.com/office/drawing/2014/main" id="{548BD07B-5C52-6826-7D0B-176E259C11F5}"/>
              </a:ext>
            </a:extLst>
          </p:cNvPr>
          <p:cNvSpPr>
            <a:spLocks noGrp="1"/>
          </p:cNvSpPr>
          <p:nvPr>
            <p:ph type="ftr" sz="quarter" idx="11"/>
          </p:nvPr>
        </p:nvSpPr>
        <p:spPr>
          <a:xfrm>
            <a:off x="4038600" y="6356350"/>
            <a:ext cx="4114800" cy="365125"/>
          </a:xfrm>
          <a:prstGeom prst="rect">
            <a:avLst/>
          </a:prstGeom>
        </p:spPr>
        <p:txBody>
          <a:bodyPr/>
          <a:lstStyle/>
          <a:p>
            <a:r>
              <a:rPr lang="en-US" dirty="0"/>
              <a:t>Disclosure or reproduction without prior permission of APOLO project is prohibited.</a:t>
            </a:r>
            <a:endParaRPr lang="en-GB" dirty="0"/>
          </a:p>
        </p:txBody>
      </p:sp>
      <p:sp>
        <p:nvSpPr>
          <p:cNvPr id="9" name="Slide Number Placeholder 8">
            <a:extLst>
              <a:ext uri="{FF2B5EF4-FFF2-40B4-BE49-F238E27FC236}">
                <a16:creationId xmlns:a16="http://schemas.microsoft.com/office/drawing/2014/main" id="{F5E523BF-6B3A-02F7-9CA0-01FB14B90724}"/>
              </a:ext>
            </a:extLst>
          </p:cNvPr>
          <p:cNvSpPr>
            <a:spLocks noGrp="1"/>
          </p:cNvSpPr>
          <p:nvPr>
            <p:ph type="sldNum" sz="quarter" idx="12"/>
          </p:nvPr>
        </p:nvSpPr>
        <p:spPr>
          <a:xfrm>
            <a:off x="8610600" y="6356350"/>
            <a:ext cx="2743200" cy="365125"/>
          </a:xfrm>
          <a:prstGeom prst="rect">
            <a:avLst/>
          </a:prstGeom>
        </p:spPr>
        <p:txBody>
          <a:bodyPr/>
          <a:lstStyle/>
          <a:p>
            <a:fld id="{11EBE499-5747-4E13-A09A-5A80D7C821D0}" type="slidenum">
              <a:rPr lang="en-GB" smtClean="0"/>
              <a:t>‹#›</a:t>
            </a:fld>
            <a:endParaRPr lang="en-GB" dirty="0"/>
          </a:p>
        </p:txBody>
      </p:sp>
    </p:spTree>
    <p:extLst>
      <p:ext uri="{BB962C8B-B14F-4D97-AF65-F5344CB8AC3E}">
        <p14:creationId xmlns:p14="http://schemas.microsoft.com/office/powerpoint/2010/main" val="3432579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5B65-59C0-F383-CA7A-09C0B763E7D8}"/>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Date Placeholder 2">
            <a:extLst>
              <a:ext uri="{FF2B5EF4-FFF2-40B4-BE49-F238E27FC236}">
                <a16:creationId xmlns:a16="http://schemas.microsoft.com/office/drawing/2014/main" id="{44897160-3E7C-57C7-7569-165BF01230F9}"/>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4" name="Footer Placeholder 3">
            <a:extLst>
              <a:ext uri="{FF2B5EF4-FFF2-40B4-BE49-F238E27FC236}">
                <a16:creationId xmlns:a16="http://schemas.microsoft.com/office/drawing/2014/main" id="{5EF01A56-E3CD-17BD-DC57-03F3C7DDB860}"/>
              </a:ext>
            </a:extLst>
          </p:cNvPr>
          <p:cNvSpPr>
            <a:spLocks noGrp="1"/>
          </p:cNvSpPr>
          <p:nvPr>
            <p:ph type="ftr" sz="quarter" idx="11"/>
          </p:nvPr>
        </p:nvSpPr>
        <p:spPr>
          <a:xfrm>
            <a:off x="4038600" y="6356350"/>
            <a:ext cx="4114800" cy="365125"/>
          </a:xfrm>
          <a:prstGeom prst="rect">
            <a:avLst/>
          </a:prstGeom>
        </p:spPr>
        <p:txBody>
          <a:bodyPr/>
          <a:lstStyle/>
          <a:p>
            <a:r>
              <a:rPr lang="en-US" dirty="0"/>
              <a:t>Disclosure or reproduction without prior permission of APOLO project is prohibited.</a:t>
            </a:r>
            <a:endParaRPr lang="en-GB" dirty="0"/>
          </a:p>
        </p:txBody>
      </p:sp>
      <p:sp>
        <p:nvSpPr>
          <p:cNvPr id="5" name="Slide Number Placeholder 4">
            <a:extLst>
              <a:ext uri="{FF2B5EF4-FFF2-40B4-BE49-F238E27FC236}">
                <a16:creationId xmlns:a16="http://schemas.microsoft.com/office/drawing/2014/main" id="{CAFD339F-9988-4CE5-14A0-884487E4ECBD}"/>
              </a:ext>
            </a:extLst>
          </p:cNvPr>
          <p:cNvSpPr>
            <a:spLocks noGrp="1"/>
          </p:cNvSpPr>
          <p:nvPr>
            <p:ph type="sldNum" sz="quarter" idx="12"/>
          </p:nvPr>
        </p:nvSpPr>
        <p:spPr>
          <a:xfrm>
            <a:off x="8610600" y="6356350"/>
            <a:ext cx="2743200" cy="365125"/>
          </a:xfrm>
          <a:prstGeom prst="rect">
            <a:avLst/>
          </a:prstGeom>
        </p:spPr>
        <p:txBody>
          <a:bodyPr/>
          <a:lstStyle/>
          <a:p>
            <a:fld id="{11EBE499-5747-4E13-A09A-5A80D7C821D0}" type="slidenum">
              <a:rPr lang="en-GB" smtClean="0"/>
              <a:t>‹#›</a:t>
            </a:fld>
            <a:endParaRPr lang="en-GB" dirty="0"/>
          </a:p>
        </p:txBody>
      </p:sp>
    </p:spTree>
    <p:extLst>
      <p:ext uri="{BB962C8B-B14F-4D97-AF65-F5344CB8AC3E}">
        <p14:creationId xmlns:p14="http://schemas.microsoft.com/office/powerpoint/2010/main" val="736570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930A94-C180-D07D-10B8-5A32B11B994D}"/>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3" name="Footer Placeholder 2">
            <a:extLst>
              <a:ext uri="{FF2B5EF4-FFF2-40B4-BE49-F238E27FC236}">
                <a16:creationId xmlns:a16="http://schemas.microsoft.com/office/drawing/2014/main" id="{03FE643F-45F6-CF20-585E-509DADC203F8}"/>
              </a:ext>
            </a:extLst>
          </p:cNvPr>
          <p:cNvSpPr>
            <a:spLocks noGrp="1"/>
          </p:cNvSpPr>
          <p:nvPr>
            <p:ph type="ftr" sz="quarter" idx="11"/>
          </p:nvPr>
        </p:nvSpPr>
        <p:spPr>
          <a:xfrm>
            <a:off x="4038600" y="6356350"/>
            <a:ext cx="4114800" cy="365125"/>
          </a:xfrm>
          <a:prstGeom prst="rect">
            <a:avLst/>
          </a:prstGeom>
        </p:spPr>
        <p:txBody>
          <a:bodyPr/>
          <a:lstStyle/>
          <a:p>
            <a:r>
              <a:rPr lang="en-US" dirty="0"/>
              <a:t>Disclosure or reproduction without prior permission of APOLO project is prohibited.</a:t>
            </a:r>
            <a:endParaRPr lang="en-GB" dirty="0"/>
          </a:p>
        </p:txBody>
      </p:sp>
      <p:sp>
        <p:nvSpPr>
          <p:cNvPr id="4" name="Slide Number Placeholder 3">
            <a:extLst>
              <a:ext uri="{FF2B5EF4-FFF2-40B4-BE49-F238E27FC236}">
                <a16:creationId xmlns:a16="http://schemas.microsoft.com/office/drawing/2014/main" id="{038560B7-D971-0D41-1D87-C5C7F86A0F18}"/>
              </a:ext>
            </a:extLst>
          </p:cNvPr>
          <p:cNvSpPr>
            <a:spLocks noGrp="1"/>
          </p:cNvSpPr>
          <p:nvPr>
            <p:ph type="sldNum" sz="quarter" idx="12"/>
          </p:nvPr>
        </p:nvSpPr>
        <p:spPr>
          <a:xfrm>
            <a:off x="8610600" y="6356350"/>
            <a:ext cx="2743200" cy="365125"/>
          </a:xfrm>
          <a:prstGeom prst="rect">
            <a:avLst/>
          </a:prstGeom>
        </p:spPr>
        <p:txBody>
          <a:bodyPr/>
          <a:lstStyle/>
          <a:p>
            <a:fld id="{11EBE499-5747-4E13-A09A-5A80D7C821D0}" type="slidenum">
              <a:rPr lang="en-GB" smtClean="0"/>
              <a:t>‹#›</a:t>
            </a:fld>
            <a:endParaRPr lang="en-GB" dirty="0"/>
          </a:p>
        </p:txBody>
      </p:sp>
    </p:spTree>
    <p:extLst>
      <p:ext uri="{BB962C8B-B14F-4D97-AF65-F5344CB8AC3E}">
        <p14:creationId xmlns:p14="http://schemas.microsoft.com/office/powerpoint/2010/main" val="3162268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EC0B3-18B6-BDF7-C02C-614EFA701F6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CC55217-3FED-C46C-777F-2D9EC9DEEE7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A15DF63-471C-85A6-61F5-38B9A47E8FF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89CB58-BCA0-32C6-35BF-B2EB76AA7310}"/>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6" name="Footer Placeholder 5">
            <a:extLst>
              <a:ext uri="{FF2B5EF4-FFF2-40B4-BE49-F238E27FC236}">
                <a16:creationId xmlns:a16="http://schemas.microsoft.com/office/drawing/2014/main" id="{CF5CC7CA-D0C2-1798-A1CB-4D29BFD50256}"/>
              </a:ext>
            </a:extLst>
          </p:cNvPr>
          <p:cNvSpPr>
            <a:spLocks noGrp="1"/>
          </p:cNvSpPr>
          <p:nvPr>
            <p:ph type="ftr" sz="quarter" idx="11"/>
          </p:nvPr>
        </p:nvSpPr>
        <p:spPr>
          <a:xfrm>
            <a:off x="4038600" y="6356350"/>
            <a:ext cx="4114800" cy="365125"/>
          </a:xfrm>
          <a:prstGeom prst="rect">
            <a:avLst/>
          </a:prstGeom>
        </p:spPr>
        <p:txBody>
          <a:bodyPr/>
          <a:lstStyle/>
          <a:p>
            <a:r>
              <a:rPr lang="en-US" dirty="0"/>
              <a:t>Disclosure or reproduction without prior permission of APOLO project is prohibited.</a:t>
            </a:r>
            <a:endParaRPr lang="en-GB" dirty="0"/>
          </a:p>
        </p:txBody>
      </p:sp>
      <p:sp>
        <p:nvSpPr>
          <p:cNvPr id="7" name="Slide Number Placeholder 6">
            <a:extLst>
              <a:ext uri="{FF2B5EF4-FFF2-40B4-BE49-F238E27FC236}">
                <a16:creationId xmlns:a16="http://schemas.microsoft.com/office/drawing/2014/main" id="{45B33013-D86E-54E2-BC44-BA38E8DD473D}"/>
              </a:ext>
            </a:extLst>
          </p:cNvPr>
          <p:cNvSpPr>
            <a:spLocks noGrp="1"/>
          </p:cNvSpPr>
          <p:nvPr>
            <p:ph type="sldNum" sz="quarter" idx="12"/>
          </p:nvPr>
        </p:nvSpPr>
        <p:spPr>
          <a:xfrm>
            <a:off x="8610600" y="6356350"/>
            <a:ext cx="2743200" cy="365125"/>
          </a:xfrm>
          <a:prstGeom prst="rect">
            <a:avLst/>
          </a:prstGeom>
        </p:spPr>
        <p:txBody>
          <a:bodyPr/>
          <a:lstStyle/>
          <a:p>
            <a:fld id="{11EBE499-5747-4E13-A09A-5A80D7C821D0}" type="slidenum">
              <a:rPr lang="en-GB" smtClean="0"/>
              <a:t>‹#›</a:t>
            </a:fld>
            <a:endParaRPr lang="en-GB" dirty="0"/>
          </a:p>
        </p:txBody>
      </p:sp>
    </p:spTree>
    <p:extLst>
      <p:ext uri="{BB962C8B-B14F-4D97-AF65-F5344CB8AC3E}">
        <p14:creationId xmlns:p14="http://schemas.microsoft.com/office/powerpoint/2010/main" val="848912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D8E32-6331-C469-1704-87D84075BD1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37F5B9B-FFC0-6FF6-8935-4F6C2A525F9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B87351F-7552-0256-2981-E02F157ACF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521C6A3-B5C8-32A3-0349-E5213F0AA7DC}"/>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6" name="Footer Placeholder 5">
            <a:extLst>
              <a:ext uri="{FF2B5EF4-FFF2-40B4-BE49-F238E27FC236}">
                <a16:creationId xmlns:a16="http://schemas.microsoft.com/office/drawing/2014/main" id="{6707240A-8A97-095C-8281-C6CD9284BB3A}"/>
              </a:ext>
            </a:extLst>
          </p:cNvPr>
          <p:cNvSpPr>
            <a:spLocks noGrp="1"/>
          </p:cNvSpPr>
          <p:nvPr>
            <p:ph type="ftr" sz="quarter" idx="11"/>
          </p:nvPr>
        </p:nvSpPr>
        <p:spPr>
          <a:xfrm>
            <a:off x="4038600" y="6356350"/>
            <a:ext cx="4114800" cy="365125"/>
          </a:xfrm>
          <a:prstGeom prst="rect">
            <a:avLst/>
          </a:prstGeom>
        </p:spPr>
        <p:txBody>
          <a:bodyPr/>
          <a:lstStyle/>
          <a:p>
            <a:r>
              <a:rPr lang="en-US" dirty="0"/>
              <a:t>Disclosure or reproduction without prior permission of APOLO project is prohibited.</a:t>
            </a:r>
            <a:endParaRPr lang="en-GB" dirty="0"/>
          </a:p>
        </p:txBody>
      </p:sp>
      <p:sp>
        <p:nvSpPr>
          <p:cNvPr id="7" name="Slide Number Placeholder 6">
            <a:extLst>
              <a:ext uri="{FF2B5EF4-FFF2-40B4-BE49-F238E27FC236}">
                <a16:creationId xmlns:a16="http://schemas.microsoft.com/office/drawing/2014/main" id="{3BF096B1-4662-EE24-61F1-2DED1BF51890}"/>
              </a:ext>
            </a:extLst>
          </p:cNvPr>
          <p:cNvSpPr>
            <a:spLocks noGrp="1"/>
          </p:cNvSpPr>
          <p:nvPr>
            <p:ph type="sldNum" sz="quarter" idx="12"/>
          </p:nvPr>
        </p:nvSpPr>
        <p:spPr>
          <a:xfrm>
            <a:off x="8610600" y="6356350"/>
            <a:ext cx="2743200" cy="365125"/>
          </a:xfrm>
          <a:prstGeom prst="rect">
            <a:avLst/>
          </a:prstGeom>
        </p:spPr>
        <p:txBody>
          <a:bodyPr/>
          <a:lstStyle/>
          <a:p>
            <a:fld id="{11EBE499-5747-4E13-A09A-5A80D7C821D0}" type="slidenum">
              <a:rPr lang="en-GB" smtClean="0"/>
              <a:t>‹#›</a:t>
            </a:fld>
            <a:endParaRPr lang="en-GB" dirty="0"/>
          </a:p>
        </p:txBody>
      </p:sp>
    </p:spTree>
    <p:extLst>
      <p:ext uri="{BB962C8B-B14F-4D97-AF65-F5344CB8AC3E}">
        <p14:creationId xmlns:p14="http://schemas.microsoft.com/office/powerpoint/2010/main" val="3273242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A8557-EA84-C7DE-7DC3-294ECD095B5D}"/>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E10BCAC-CCDD-C5A4-6F6B-AB9276B2A728}"/>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F723351-8E46-0EC7-B182-4CF773C11226}"/>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5" name="Footer Placeholder 4">
            <a:extLst>
              <a:ext uri="{FF2B5EF4-FFF2-40B4-BE49-F238E27FC236}">
                <a16:creationId xmlns:a16="http://schemas.microsoft.com/office/drawing/2014/main" id="{70AA2DB4-A8D9-D7B8-E02E-A24F8BDBEC6C}"/>
              </a:ext>
            </a:extLst>
          </p:cNvPr>
          <p:cNvSpPr>
            <a:spLocks noGrp="1"/>
          </p:cNvSpPr>
          <p:nvPr>
            <p:ph type="ftr" sz="quarter" idx="11"/>
          </p:nvPr>
        </p:nvSpPr>
        <p:spPr>
          <a:xfrm>
            <a:off x="4038600" y="6356350"/>
            <a:ext cx="4114800" cy="365125"/>
          </a:xfrm>
          <a:prstGeom prst="rect">
            <a:avLst/>
          </a:prstGeom>
        </p:spPr>
        <p:txBody>
          <a:bodyPr/>
          <a:lstStyle/>
          <a:p>
            <a:r>
              <a:rPr lang="en-US" dirty="0"/>
              <a:t>Disclosure or reproduction without prior permission of APOLO project is prohibited.</a:t>
            </a:r>
            <a:endParaRPr lang="en-GB" dirty="0"/>
          </a:p>
        </p:txBody>
      </p:sp>
      <p:sp>
        <p:nvSpPr>
          <p:cNvPr id="6" name="Slide Number Placeholder 5">
            <a:extLst>
              <a:ext uri="{FF2B5EF4-FFF2-40B4-BE49-F238E27FC236}">
                <a16:creationId xmlns:a16="http://schemas.microsoft.com/office/drawing/2014/main" id="{C9CE5765-9CD0-9A69-6A98-AEF471361F11}"/>
              </a:ext>
            </a:extLst>
          </p:cNvPr>
          <p:cNvSpPr>
            <a:spLocks noGrp="1"/>
          </p:cNvSpPr>
          <p:nvPr>
            <p:ph type="sldNum" sz="quarter" idx="12"/>
          </p:nvPr>
        </p:nvSpPr>
        <p:spPr>
          <a:xfrm>
            <a:off x="8610600" y="6356350"/>
            <a:ext cx="2743200" cy="365125"/>
          </a:xfrm>
          <a:prstGeom prst="rect">
            <a:avLst/>
          </a:prstGeom>
        </p:spPr>
        <p:txBody>
          <a:bodyPr/>
          <a:lstStyle/>
          <a:p>
            <a:fld id="{11EBE499-5747-4E13-A09A-5A80D7C821D0}" type="slidenum">
              <a:rPr lang="en-GB" smtClean="0"/>
              <a:t>‹#›</a:t>
            </a:fld>
            <a:endParaRPr lang="en-GB" dirty="0"/>
          </a:p>
        </p:txBody>
      </p:sp>
    </p:spTree>
    <p:extLst>
      <p:ext uri="{BB962C8B-B14F-4D97-AF65-F5344CB8AC3E}">
        <p14:creationId xmlns:p14="http://schemas.microsoft.com/office/powerpoint/2010/main" val="3621057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37B986-20A6-20D2-60F8-55D8E12C42F4}"/>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9BB0892-48F3-9FB5-2A82-4E32ED94396D}"/>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EBB71C8-F37B-55DF-3B9A-673A3F7D40D8}"/>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5" name="Footer Placeholder 4">
            <a:extLst>
              <a:ext uri="{FF2B5EF4-FFF2-40B4-BE49-F238E27FC236}">
                <a16:creationId xmlns:a16="http://schemas.microsoft.com/office/drawing/2014/main" id="{0701F93B-A1A2-0FB1-99EF-4513FE64D4FA}"/>
              </a:ext>
            </a:extLst>
          </p:cNvPr>
          <p:cNvSpPr>
            <a:spLocks noGrp="1"/>
          </p:cNvSpPr>
          <p:nvPr>
            <p:ph type="ftr" sz="quarter" idx="11"/>
          </p:nvPr>
        </p:nvSpPr>
        <p:spPr>
          <a:xfrm>
            <a:off x="4038600" y="6356350"/>
            <a:ext cx="4114800" cy="365125"/>
          </a:xfrm>
          <a:prstGeom prst="rect">
            <a:avLst/>
          </a:prstGeom>
        </p:spPr>
        <p:txBody>
          <a:bodyPr/>
          <a:lstStyle/>
          <a:p>
            <a:r>
              <a:rPr lang="en-US" dirty="0"/>
              <a:t>Disclosure or reproduction without prior permission of APOLO project is prohibited.</a:t>
            </a:r>
            <a:endParaRPr lang="en-GB" dirty="0"/>
          </a:p>
        </p:txBody>
      </p:sp>
      <p:sp>
        <p:nvSpPr>
          <p:cNvPr id="6" name="Slide Number Placeholder 5">
            <a:extLst>
              <a:ext uri="{FF2B5EF4-FFF2-40B4-BE49-F238E27FC236}">
                <a16:creationId xmlns:a16="http://schemas.microsoft.com/office/drawing/2014/main" id="{098EE71D-E8C3-9D40-8E08-23C9D3C87F4E}"/>
              </a:ext>
            </a:extLst>
          </p:cNvPr>
          <p:cNvSpPr>
            <a:spLocks noGrp="1"/>
          </p:cNvSpPr>
          <p:nvPr>
            <p:ph type="sldNum" sz="quarter" idx="12"/>
          </p:nvPr>
        </p:nvSpPr>
        <p:spPr>
          <a:xfrm>
            <a:off x="8610600" y="6356350"/>
            <a:ext cx="2743200" cy="365125"/>
          </a:xfrm>
          <a:prstGeom prst="rect">
            <a:avLst/>
          </a:prstGeom>
        </p:spPr>
        <p:txBody>
          <a:bodyPr/>
          <a:lstStyle/>
          <a:p>
            <a:fld id="{11EBE499-5747-4E13-A09A-5A80D7C821D0}" type="slidenum">
              <a:rPr lang="en-GB" smtClean="0"/>
              <a:t>‹#›</a:t>
            </a:fld>
            <a:endParaRPr lang="en-GB" dirty="0"/>
          </a:p>
        </p:txBody>
      </p:sp>
    </p:spTree>
    <p:extLst>
      <p:ext uri="{BB962C8B-B14F-4D97-AF65-F5344CB8AC3E}">
        <p14:creationId xmlns:p14="http://schemas.microsoft.com/office/powerpoint/2010/main" val="3056120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04040"/>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278D71-0B32-DB70-EB33-753902BF1993}"/>
              </a:ext>
            </a:extLst>
          </p:cNvPr>
          <p:cNvSpPr/>
          <p:nvPr userDrawn="1"/>
        </p:nvSpPr>
        <p:spPr>
          <a:xfrm>
            <a:off x="-22392" y="0"/>
            <a:ext cx="4611584" cy="6858000"/>
          </a:xfrm>
          <a:prstGeom prst="rect">
            <a:avLst/>
          </a:prstGeom>
          <a:solidFill>
            <a:schemeClr val="bg1"/>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9" name="Straight Connector 8">
            <a:extLst>
              <a:ext uri="{FF2B5EF4-FFF2-40B4-BE49-F238E27FC236}">
                <a16:creationId xmlns:a16="http://schemas.microsoft.com/office/drawing/2014/main" id="{952FD22E-6E18-4A5D-02DB-AA84519134BB}"/>
              </a:ext>
            </a:extLst>
          </p:cNvPr>
          <p:cNvCxnSpPr/>
          <p:nvPr userDrawn="1"/>
        </p:nvCxnSpPr>
        <p:spPr>
          <a:xfrm>
            <a:off x="5096703" y="2308730"/>
            <a:ext cx="1153742" cy="0"/>
          </a:xfrm>
          <a:prstGeom prst="line">
            <a:avLst/>
          </a:prstGeom>
          <a:ln w="57150">
            <a:solidFill>
              <a:srgbClr val="11BDF2"/>
            </a:solidFill>
          </a:ln>
        </p:spPr>
        <p:style>
          <a:lnRef idx="3">
            <a:schemeClr val="accent1"/>
          </a:lnRef>
          <a:fillRef idx="0">
            <a:schemeClr val="accent1"/>
          </a:fillRef>
          <a:effectRef idx="2">
            <a:schemeClr val="accent1"/>
          </a:effectRef>
          <a:fontRef idx="minor">
            <a:schemeClr val="tx1"/>
          </a:fontRef>
        </p:style>
      </p:cxnSp>
      <p:grpSp>
        <p:nvGrpSpPr>
          <p:cNvPr id="12" name="Group 11">
            <a:extLst>
              <a:ext uri="{FF2B5EF4-FFF2-40B4-BE49-F238E27FC236}">
                <a16:creationId xmlns:a16="http://schemas.microsoft.com/office/drawing/2014/main" id="{DF104F8D-5B53-70F2-491C-042103CF0F9A}"/>
              </a:ext>
            </a:extLst>
          </p:cNvPr>
          <p:cNvGrpSpPr/>
          <p:nvPr userDrawn="1"/>
        </p:nvGrpSpPr>
        <p:grpSpPr>
          <a:xfrm>
            <a:off x="180251" y="1560853"/>
            <a:ext cx="4251081" cy="3736294"/>
            <a:chOff x="150203" y="1751381"/>
            <a:chExt cx="4251081" cy="3736294"/>
          </a:xfrm>
        </p:grpSpPr>
        <p:grpSp>
          <p:nvGrpSpPr>
            <p:cNvPr id="13" name="Group 12">
              <a:extLst>
                <a:ext uri="{FF2B5EF4-FFF2-40B4-BE49-F238E27FC236}">
                  <a16:creationId xmlns:a16="http://schemas.microsoft.com/office/drawing/2014/main" id="{DABFEEE9-FDD2-C77E-26DA-8F202A3B50F9}"/>
                </a:ext>
              </a:extLst>
            </p:cNvPr>
            <p:cNvGrpSpPr/>
            <p:nvPr/>
          </p:nvGrpSpPr>
          <p:grpSpPr>
            <a:xfrm>
              <a:off x="748145" y="1751381"/>
              <a:ext cx="3055199" cy="2528683"/>
              <a:chOff x="4686795" y="461959"/>
              <a:chExt cx="2818410" cy="2332700"/>
            </a:xfrm>
          </p:grpSpPr>
          <p:pic>
            <p:nvPicPr>
              <p:cNvPr id="16" name="Picture 15" descr="A blue and black logo&#10;&#10;Description automatically generated">
                <a:extLst>
                  <a:ext uri="{FF2B5EF4-FFF2-40B4-BE49-F238E27FC236}">
                    <a16:creationId xmlns:a16="http://schemas.microsoft.com/office/drawing/2014/main" id="{341BEB4D-E592-6408-04F5-80AB95F74A09}"/>
                  </a:ext>
                </a:extLst>
              </p:cNvPr>
              <p:cNvPicPr>
                <a:picLocks noChangeAspect="1"/>
              </p:cNvPicPr>
              <p:nvPr/>
            </p:nvPicPr>
            <p:blipFill rotWithShape="1">
              <a:blip r:embed="rId2">
                <a:extLst>
                  <a:ext uri="{28A0092B-C50C-407E-A947-70E740481C1C}">
                    <a14:useLocalDpi xmlns:a14="http://schemas.microsoft.com/office/drawing/2010/main" val="0"/>
                  </a:ext>
                </a:extLst>
              </a:blip>
              <a:srcRect r="63611"/>
              <a:stretch/>
            </p:blipFill>
            <p:spPr>
              <a:xfrm>
                <a:off x="5334000" y="461959"/>
                <a:ext cx="1524000" cy="1532956"/>
              </a:xfrm>
              <a:prstGeom prst="rect">
                <a:avLst/>
              </a:prstGeom>
            </p:spPr>
          </p:pic>
          <p:pic>
            <p:nvPicPr>
              <p:cNvPr id="17" name="Picture 16" descr="A blue and black logo&#10;&#10;Description automatically generated">
                <a:extLst>
                  <a:ext uri="{FF2B5EF4-FFF2-40B4-BE49-F238E27FC236}">
                    <a16:creationId xmlns:a16="http://schemas.microsoft.com/office/drawing/2014/main" id="{69D7D095-7DE2-E0AD-AB42-52FA3F4D1927}"/>
                  </a:ext>
                </a:extLst>
              </p:cNvPr>
              <p:cNvPicPr>
                <a:picLocks noChangeAspect="1"/>
              </p:cNvPicPr>
              <p:nvPr/>
            </p:nvPicPr>
            <p:blipFill rotWithShape="1">
              <a:blip r:embed="rId2">
                <a:extLst>
                  <a:ext uri="{28A0092B-C50C-407E-A947-70E740481C1C}">
                    <a14:useLocalDpi xmlns:a14="http://schemas.microsoft.com/office/drawing/2010/main" val="0"/>
                  </a:ext>
                </a:extLst>
              </a:blip>
              <a:srcRect l="32703" t="27061" b="27234"/>
              <a:stretch/>
            </p:blipFill>
            <p:spPr>
              <a:xfrm>
                <a:off x="4686795" y="2094015"/>
                <a:ext cx="2818410" cy="700644"/>
              </a:xfrm>
              <a:prstGeom prst="rect">
                <a:avLst/>
              </a:prstGeom>
            </p:spPr>
          </p:pic>
        </p:grpSp>
        <p:sp>
          <p:nvSpPr>
            <p:cNvPr id="14" name="TextBox 13">
              <a:extLst>
                <a:ext uri="{FF2B5EF4-FFF2-40B4-BE49-F238E27FC236}">
                  <a16:creationId xmlns:a16="http://schemas.microsoft.com/office/drawing/2014/main" id="{E8543F6C-1577-8E37-68D9-815633D0F994}"/>
                </a:ext>
              </a:extLst>
            </p:cNvPr>
            <p:cNvSpPr txBox="1"/>
            <p:nvPr/>
          </p:nvSpPr>
          <p:spPr>
            <a:xfrm>
              <a:off x="150203" y="4841344"/>
              <a:ext cx="4251081" cy="646331"/>
            </a:xfrm>
            <a:prstGeom prst="rect">
              <a:avLst/>
            </a:prstGeom>
            <a:noFill/>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6375F"/>
                  </a:solidFill>
                  <a:effectLst/>
                  <a:uLnTx/>
                  <a:uFillTx/>
                  <a:latin typeface="Verdana" panose="020B0604030504040204" pitchFamily="34" charset="0"/>
                  <a:ea typeface="Verdana" panose="020B0604030504040204" pitchFamily="34" charset="0"/>
                  <a:cs typeface="Vani" panose="020B0502040204020203" pitchFamily="18" charset="0"/>
                </a:rPr>
                <a:t>A</a:t>
              </a:r>
              <a:r>
                <a:rPr kumimoji="0" lang="en-US" sz="1200" i="0" u="none" strike="noStrike" kern="1200" cap="none" spc="0" normalizeH="0" baseline="0" noProof="0" dirty="0">
                  <a:ln>
                    <a:noFill/>
                  </a:ln>
                  <a:solidFill>
                    <a:srgbClr val="16375F"/>
                  </a:solidFill>
                  <a:effectLst/>
                  <a:uLnTx/>
                  <a:uFillTx/>
                  <a:latin typeface="Verdana" panose="020B0604030504040204" pitchFamily="34" charset="0"/>
                  <a:ea typeface="Verdana" panose="020B0604030504040204" pitchFamily="34" charset="0"/>
                  <a:cs typeface="Vani" panose="020B0502040204020203" pitchFamily="18" charset="0"/>
                </a:rPr>
                <a:t>DVANCED </a:t>
              </a:r>
              <a:r>
                <a:rPr kumimoji="0" lang="en-US" sz="1200" b="1" i="0" u="none" strike="noStrike" kern="1200" cap="none" spc="0" normalizeH="0" baseline="0" noProof="0" dirty="0">
                  <a:ln>
                    <a:noFill/>
                  </a:ln>
                  <a:solidFill>
                    <a:srgbClr val="16375F"/>
                  </a:solidFill>
                  <a:effectLst/>
                  <a:uLnTx/>
                  <a:uFillTx/>
                  <a:latin typeface="Verdana" panose="020B0604030504040204" pitchFamily="34" charset="0"/>
                  <a:ea typeface="Verdana" panose="020B0604030504040204" pitchFamily="34" charset="0"/>
                  <a:cs typeface="Vani" panose="020B0502040204020203" pitchFamily="18" charset="0"/>
                </a:rPr>
                <a:t>PO</a:t>
              </a:r>
              <a:r>
                <a:rPr kumimoji="0" lang="en-US" sz="1200" i="0" u="none" strike="noStrike" kern="1200" cap="none" spc="0" normalizeH="0" baseline="0" noProof="0" dirty="0">
                  <a:ln>
                    <a:noFill/>
                  </a:ln>
                  <a:solidFill>
                    <a:srgbClr val="16375F"/>
                  </a:solidFill>
                  <a:effectLst/>
                  <a:uLnTx/>
                  <a:uFillTx/>
                  <a:latin typeface="Verdana" panose="020B0604030504040204" pitchFamily="34" charset="0"/>
                  <a:ea typeface="Verdana" panose="020B0604030504040204" pitchFamily="34" charset="0"/>
                  <a:cs typeface="Vani" panose="020B0502040204020203" pitchFamily="18" charset="0"/>
                </a:rPr>
                <a:t>WER CONVERSION TECHNO</a:t>
              </a:r>
              <a:r>
                <a:rPr kumimoji="0" lang="en-US" sz="1200" b="1" i="0" u="none" strike="noStrike" kern="1200" cap="none" spc="0" normalizeH="0" baseline="0" noProof="0" dirty="0">
                  <a:ln>
                    <a:noFill/>
                  </a:ln>
                  <a:solidFill>
                    <a:srgbClr val="16375F"/>
                  </a:solidFill>
                  <a:effectLst/>
                  <a:uLnTx/>
                  <a:uFillTx/>
                  <a:latin typeface="Verdana" panose="020B0604030504040204" pitchFamily="34" charset="0"/>
                  <a:ea typeface="Verdana" panose="020B0604030504040204" pitchFamily="34" charset="0"/>
                  <a:cs typeface="Vani" panose="020B0502040204020203" pitchFamily="18" charset="0"/>
                </a:rPr>
                <a:t>L</a:t>
              </a:r>
              <a:r>
                <a:rPr kumimoji="0" lang="en-US" sz="1200" i="0" u="none" strike="noStrike" kern="1200" cap="none" spc="0" normalizeH="0" baseline="0" noProof="0" dirty="0">
                  <a:ln>
                    <a:noFill/>
                  </a:ln>
                  <a:solidFill>
                    <a:srgbClr val="16375F"/>
                  </a:solidFill>
                  <a:effectLst/>
                  <a:uLnTx/>
                  <a:uFillTx/>
                  <a:latin typeface="Verdana" panose="020B0604030504040204" pitchFamily="34" charset="0"/>
                  <a:ea typeface="Verdana" panose="020B0604030504040204" pitchFamily="34" charset="0"/>
                  <a:cs typeface="Vani" panose="020B0502040204020203" pitchFamily="18" charset="0"/>
                </a:rPr>
                <a:t>OGIES BASED ON </a:t>
              </a:r>
              <a:r>
                <a:rPr kumimoji="0" lang="en-US" sz="1200" b="1" i="0" u="none" strike="noStrike" kern="1200" cap="none" spc="0" normalizeH="0" baseline="0" noProof="0" dirty="0">
                  <a:ln>
                    <a:noFill/>
                  </a:ln>
                  <a:solidFill>
                    <a:srgbClr val="16375F"/>
                  </a:solidFill>
                  <a:effectLst/>
                  <a:uLnTx/>
                  <a:uFillTx/>
                  <a:latin typeface="Verdana" panose="020B0604030504040204" pitchFamily="34" charset="0"/>
                  <a:ea typeface="Verdana" panose="020B0604030504040204" pitchFamily="34" charset="0"/>
                  <a:cs typeface="Vani" panose="020B0502040204020203" pitchFamily="18" charset="0"/>
                </a:rPr>
                <a:t>O</a:t>
              </a:r>
              <a:r>
                <a:rPr kumimoji="0" lang="en-US" sz="1200" i="0" u="none" strike="noStrike" kern="1200" cap="none" spc="0" normalizeH="0" baseline="0" noProof="0" dirty="0">
                  <a:ln>
                    <a:noFill/>
                  </a:ln>
                  <a:solidFill>
                    <a:srgbClr val="16375F"/>
                  </a:solidFill>
                  <a:effectLst/>
                  <a:uLnTx/>
                  <a:uFillTx/>
                  <a:latin typeface="Verdana" panose="020B0604030504040204" pitchFamily="34" charset="0"/>
                  <a:ea typeface="Verdana" panose="020B0604030504040204" pitchFamily="34" charset="0"/>
                  <a:cs typeface="Vani" panose="020B0502040204020203" pitchFamily="18" charset="0"/>
                </a:rPr>
                <a:t>NBOARD AMMONIA CRACKING THROUGH NOVEL MEMBRANE REACTORS</a:t>
              </a:r>
            </a:p>
          </p:txBody>
        </p:sp>
        <p:cxnSp>
          <p:nvCxnSpPr>
            <p:cNvPr id="15" name="Straight Connector 14">
              <a:extLst>
                <a:ext uri="{FF2B5EF4-FFF2-40B4-BE49-F238E27FC236}">
                  <a16:creationId xmlns:a16="http://schemas.microsoft.com/office/drawing/2014/main" id="{A764EE5E-39DC-4E17-CBA7-BDE85229F5E1}"/>
                </a:ext>
              </a:extLst>
            </p:cNvPr>
            <p:cNvCxnSpPr>
              <a:cxnSpLocks/>
            </p:cNvCxnSpPr>
            <p:nvPr/>
          </p:nvCxnSpPr>
          <p:spPr>
            <a:xfrm>
              <a:off x="1794689" y="4555355"/>
              <a:ext cx="962107" cy="0"/>
            </a:xfrm>
            <a:prstGeom prst="line">
              <a:avLst/>
            </a:prstGeom>
            <a:ln w="28575">
              <a:solidFill>
                <a:srgbClr val="11BDF2"/>
              </a:solidFill>
            </a:ln>
          </p:spPr>
          <p:style>
            <a:lnRef idx="3">
              <a:schemeClr val="accent1"/>
            </a:lnRef>
            <a:fillRef idx="0">
              <a:schemeClr val="accent1"/>
            </a:fillRef>
            <a:effectRef idx="2">
              <a:schemeClr val="accent1"/>
            </a:effectRef>
            <a:fontRef idx="minor">
              <a:schemeClr val="tx1"/>
            </a:fontRef>
          </p:style>
        </p:cxnSp>
      </p:grpSp>
      <p:sp>
        <p:nvSpPr>
          <p:cNvPr id="18" name="TextBox 17">
            <a:extLst>
              <a:ext uri="{FF2B5EF4-FFF2-40B4-BE49-F238E27FC236}">
                <a16:creationId xmlns:a16="http://schemas.microsoft.com/office/drawing/2014/main" id="{0FB5859E-EC13-F483-6F05-95801179B8C0}"/>
              </a:ext>
            </a:extLst>
          </p:cNvPr>
          <p:cNvSpPr txBox="1"/>
          <p:nvPr userDrawn="1"/>
        </p:nvSpPr>
        <p:spPr>
          <a:xfrm>
            <a:off x="5096702" y="5303965"/>
            <a:ext cx="6095266" cy="701731"/>
          </a:xfrm>
          <a:prstGeom prst="rect">
            <a:avLst/>
          </a:prstGeom>
          <a:noFill/>
        </p:spPr>
        <p:txBody>
          <a:bodyPr wrap="square">
            <a:spAutoFit/>
          </a:bodyPr>
          <a:lstStyle/>
          <a:p>
            <a:pPr>
              <a:lnSpc>
                <a:spcPct val="90000"/>
              </a:lnSpc>
              <a:defRPr/>
            </a:pPr>
            <a:r>
              <a:rPr lang="en-GB" sz="1100" dirty="0">
                <a:solidFill>
                  <a:schemeClr val="bg1">
                    <a:lumMod val="85000"/>
                  </a:schemeClr>
                </a:solidFill>
                <a:latin typeface="Verdana" panose="020B0604030504040204" pitchFamily="34" charset="0"/>
                <a:ea typeface="Verdana" panose="020B0604030504040204" pitchFamily="34" charset="0"/>
              </a:rPr>
              <a:t>“</a:t>
            </a:r>
            <a:r>
              <a:rPr lang="en-US" sz="1100" dirty="0">
                <a:solidFill>
                  <a:schemeClr val="bg1">
                    <a:lumMod val="85000"/>
                  </a:schemeClr>
                </a:solidFill>
                <a:latin typeface="Verdana" panose="020B0604030504040204" pitchFamily="34" charset="0"/>
                <a:ea typeface="Verdana" panose="020B0604030504040204" pitchFamily="34" charset="0"/>
              </a:rPr>
              <a:t>Funded by the European Union. Views and opinions expressed are however those of the author(s) only and do not necessarily reflect those of the European Union or the European Climate, Infrastructure and Environment Executive Agency (CINEA). Neither the European Union nor CINEA can be held responsible for them</a:t>
            </a:r>
            <a:r>
              <a:rPr lang="en-GB" sz="1100" dirty="0">
                <a:solidFill>
                  <a:schemeClr val="bg1">
                    <a:lumMod val="85000"/>
                  </a:schemeClr>
                </a:solidFill>
                <a:latin typeface="Verdana" panose="020B0604030504040204" pitchFamily="34" charset="0"/>
                <a:ea typeface="Verdana" panose="020B0604030504040204" pitchFamily="34" charset="0"/>
              </a:rPr>
              <a:t>.”</a:t>
            </a:r>
          </a:p>
        </p:txBody>
      </p:sp>
      <p:sp>
        <p:nvSpPr>
          <p:cNvPr id="20" name="Footer Placeholder 12">
            <a:extLst>
              <a:ext uri="{FF2B5EF4-FFF2-40B4-BE49-F238E27FC236}">
                <a16:creationId xmlns:a16="http://schemas.microsoft.com/office/drawing/2014/main" id="{68858C17-47BB-3722-B2C9-79D483AA025B}"/>
              </a:ext>
            </a:extLst>
          </p:cNvPr>
          <p:cNvSpPr txBox="1">
            <a:spLocks/>
          </p:cNvSpPr>
          <p:nvPr userDrawn="1"/>
        </p:nvSpPr>
        <p:spPr>
          <a:xfrm>
            <a:off x="5210175" y="6321167"/>
            <a:ext cx="5651854" cy="365125"/>
          </a:xfrm>
          <a:prstGeom prst="rect">
            <a:avLst/>
          </a:prstGeom>
        </p:spPr>
        <p:txBody>
          <a:bodyPr/>
          <a:ls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85000"/>
                  </a:schemeClr>
                </a:solidFill>
                <a:latin typeface="Verdana" panose="020B0604030504040204" pitchFamily="34" charset="0"/>
                <a:ea typeface="Verdana" panose="020B0604030504040204" pitchFamily="34" charset="0"/>
              </a:rPr>
              <a:t>Disclosure or reproduction without prior permission of APOLO project is prohibited.</a:t>
            </a:r>
            <a:endParaRPr lang="LID4096" sz="1000" dirty="0">
              <a:solidFill>
                <a:schemeClr val="bg1">
                  <a:lumMod val="85000"/>
                </a:schemeClr>
              </a:solidFill>
              <a:latin typeface="Verdana" panose="020B0604030504040204" pitchFamily="34" charset="0"/>
              <a:ea typeface="Verdana" panose="020B0604030504040204" pitchFamily="34" charset="0"/>
            </a:endParaRPr>
          </a:p>
        </p:txBody>
      </p:sp>
      <p:sp>
        <p:nvSpPr>
          <p:cNvPr id="6" name="Slide Number Placeholder 5">
            <a:extLst>
              <a:ext uri="{FF2B5EF4-FFF2-40B4-BE49-F238E27FC236}">
                <a16:creationId xmlns:a16="http://schemas.microsoft.com/office/drawing/2014/main" id="{6CB8F21A-3357-5579-25CF-3347714FB266}"/>
              </a:ext>
            </a:extLst>
          </p:cNvPr>
          <p:cNvSpPr>
            <a:spLocks noGrp="1"/>
          </p:cNvSpPr>
          <p:nvPr>
            <p:ph type="sldNum" sz="quarter" idx="12"/>
          </p:nvPr>
        </p:nvSpPr>
        <p:spPr/>
        <p:txBody>
          <a:bodyPr/>
          <a:lstStyle/>
          <a:p>
            <a:fld id="{267877B7-AC82-4261-83A6-6944044CE88D}" type="slidenum">
              <a:rPr lang="LID4096" smtClean="0"/>
              <a:t>‹#›</a:t>
            </a:fld>
            <a:endParaRPr lang="LID4096"/>
          </a:p>
        </p:txBody>
      </p:sp>
      <p:pic>
        <p:nvPicPr>
          <p:cNvPr id="21" name="Picture 20">
            <a:extLst>
              <a:ext uri="{FF2B5EF4-FFF2-40B4-BE49-F238E27FC236}">
                <a16:creationId xmlns:a16="http://schemas.microsoft.com/office/drawing/2014/main" id="{78F8D9A3-7AC0-7F45-83FD-2DC730470351}"/>
              </a:ext>
            </a:extLst>
          </p:cNvPr>
          <p:cNvPicPr>
            <a:picLocks noChangeAspect="1"/>
          </p:cNvPicPr>
          <p:nvPr userDrawn="1"/>
        </p:nvPicPr>
        <p:blipFill>
          <a:blip r:embed="rId3"/>
          <a:stretch>
            <a:fillRect/>
          </a:stretch>
        </p:blipFill>
        <p:spPr>
          <a:xfrm>
            <a:off x="0" y="136525"/>
            <a:ext cx="2127688" cy="530398"/>
          </a:xfrm>
          <a:prstGeom prst="rect">
            <a:avLst/>
          </a:prstGeom>
        </p:spPr>
      </p:pic>
    </p:spTree>
    <p:extLst>
      <p:ext uri="{BB962C8B-B14F-4D97-AF65-F5344CB8AC3E}">
        <p14:creationId xmlns:p14="http://schemas.microsoft.com/office/powerpoint/2010/main" val="3604146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B5C64-AFBF-2417-EC6C-D6AAA520690B}"/>
              </a:ext>
            </a:extLst>
          </p:cNvPr>
          <p:cNvSpPr>
            <a:spLocks noGrp="1"/>
          </p:cNvSpPr>
          <p:nvPr>
            <p:ph type="title" hasCustomPrompt="1"/>
          </p:nvPr>
        </p:nvSpPr>
        <p:spPr/>
        <p:txBody>
          <a:bodyPr>
            <a:normAutofit/>
          </a:bodyPr>
          <a:lstStyle>
            <a:lvl1pPr>
              <a:defRPr sz="2800">
                <a:latin typeface="Verdana" panose="020B0604030504040204" pitchFamily="34" charset="0"/>
                <a:ea typeface="Verdana" panose="020B0604030504040204" pitchFamily="34" charset="0"/>
              </a:defRPr>
            </a:lvl1pPr>
          </a:lstStyle>
          <a:p>
            <a:r>
              <a:rPr lang="en-GB" dirty="0"/>
              <a:t>CLICK TO EDIT MASTER TITLE STYLE</a:t>
            </a:r>
            <a:endParaRPr lang="LID4096" dirty="0"/>
          </a:p>
        </p:txBody>
      </p:sp>
      <p:sp>
        <p:nvSpPr>
          <p:cNvPr id="3" name="Content Placeholder 2">
            <a:extLst>
              <a:ext uri="{FF2B5EF4-FFF2-40B4-BE49-F238E27FC236}">
                <a16:creationId xmlns:a16="http://schemas.microsoft.com/office/drawing/2014/main" id="{67CA0570-2CAE-A834-1912-9EA2427A7112}"/>
              </a:ext>
            </a:extLst>
          </p:cNvPr>
          <p:cNvSpPr>
            <a:spLocks noGrp="1"/>
          </p:cNvSpPr>
          <p:nvPr>
            <p:ph idx="1"/>
          </p:nvPr>
        </p:nvSpPr>
        <p:spPr/>
        <p:txBody>
          <a:bodyPr>
            <a:normAutofit/>
          </a:bodyPr>
          <a:lstStyle>
            <a:lvl1pPr>
              <a:defRPr sz="2000">
                <a:latin typeface="Verdana" panose="020B0604030504040204" pitchFamily="34" charset="0"/>
                <a:ea typeface="Verdana" panose="020B0604030504040204" pitchFamily="34" charset="0"/>
              </a:defRPr>
            </a:lvl1pPr>
            <a:lvl2pPr>
              <a:defRPr sz="2000">
                <a:latin typeface="Verdana" panose="020B0604030504040204" pitchFamily="34" charset="0"/>
                <a:ea typeface="Verdana" panose="020B0604030504040204" pitchFamily="34" charset="0"/>
              </a:defRPr>
            </a:lvl2pPr>
            <a:lvl3pPr>
              <a:defRPr sz="2000">
                <a:latin typeface="Verdana" panose="020B0604030504040204" pitchFamily="34" charset="0"/>
                <a:ea typeface="Verdana" panose="020B0604030504040204" pitchFamily="34" charset="0"/>
              </a:defRPr>
            </a:lvl3pPr>
            <a:lvl4pPr>
              <a:defRPr sz="2000">
                <a:latin typeface="Verdana" panose="020B0604030504040204" pitchFamily="34" charset="0"/>
                <a:ea typeface="Verdana" panose="020B0604030504040204" pitchFamily="34" charset="0"/>
              </a:defRPr>
            </a:lvl4pPr>
            <a:lvl5pPr>
              <a:defRPr sz="2000">
                <a:latin typeface="Verdana" panose="020B0604030504040204" pitchFamily="34" charset="0"/>
                <a:ea typeface="Verdana" panose="020B060403050404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LID4096" dirty="0"/>
          </a:p>
        </p:txBody>
      </p:sp>
      <p:sp>
        <p:nvSpPr>
          <p:cNvPr id="9" name="Slide Number Placeholder 6">
            <a:extLst>
              <a:ext uri="{FF2B5EF4-FFF2-40B4-BE49-F238E27FC236}">
                <a16:creationId xmlns:a16="http://schemas.microsoft.com/office/drawing/2014/main" id="{9DE771E3-BE85-F94C-ECAA-FE2B416F94D0}"/>
              </a:ext>
            </a:extLst>
          </p:cNvPr>
          <p:cNvSpPr>
            <a:spLocks noGrp="1"/>
          </p:cNvSpPr>
          <p:nvPr>
            <p:ph type="sldNum" sz="quarter" idx="12"/>
          </p:nvPr>
        </p:nvSpPr>
        <p:spPr>
          <a:xfrm>
            <a:off x="11622786" y="6356350"/>
            <a:ext cx="540000" cy="360000"/>
          </a:xfrm>
        </p:spPr>
        <p:txBody>
          <a:bodyPr/>
          <a:lstStyle/>
          <a:p>
            <a:fld id="{267877B7-AC82-4261-83A6-6944044CE88D}" type="slidenum">
              <a:rPr lang="LID4096" smtClean="0"/>
              <a:t>‹#›</a:t>
            </a:fld>
            <a:endParaRPr lang="LID4096"/>
          </a:p>
        </p:txBody>
      </p:sp>
      <p:sp>
        <p:nvSpPr>
          <p:cNvPr id="10" name="Footer Placeholder 4">
            <a:extLst>
              <a:ext uri="{FF2B5EF4-FFF2-40B4-BE49-F238E27FC236}">
                <a16:creationId xmlns:a16="http://schemas.microsoft.com/office/drawing/2014/main" id="{2FA2B092-8A0E-535B-72E1-3716700A1241}"/>
              </a:ext>
            </a:extLst>
          </p:cNvPr>
          <p:cNvSpPr>
            <a:spLocks noGrp="1"/>
          </p:cNvSpPr>
          <p:nvPr>
            <p:ph type="ftr" sz="quarter" idx="3"/>
          </p:nvPr>
        </p:nvSpPr>
        <p:spPr>
          <a:xfrm>
            <a:off x="2748000" y="6356350"/>
            <a:ext cx="6696000" cy="365125"/>
          </a:xfrm>
          <a:prstGeom prst="rect">
            <a:avLst/>
          </a:prstGeom>
        </p:spPr>
        <p:txBody>
          <a:bodyPr vert="horz" lIns="91440" tIns="45720" rIns="91440" bIns="45720" rtlCol="0" anchor="ctr"/>
          <a:lstStyle>
            <a:lvl1pPr algn="ctr">
              <a:defRPr sz="1000">
                <a:solidFill>
                  <a:schemeClr val="bg1">
                    <a:lumMod val="85000"/>
                  </a:schemeClr>
                </a:solidFill>
                <a:latin typeface="Verdana" panose="020B0604030504040204" pitchFamily="34" charset="0"/>
                <a:ea typeface="Verdana" panose="020B0604030504040204" pitchFamily="34" charset="0"/>
              </a:defRPr>
            </a:lvl1pPr>
          </a:lstStyle>
          <a:p>
            <a:r>
              <a:rPr lang="en-GB" dirty="0"/>
              <a:t>Disclosure or reproduction without prior permission of APOLO project is prohibited.</a:t>
            </a:r>
            <a:endParaRPr lang="LID4096" dirty="0"/>
          </a:p>
        </p:txBody>
      </p:sp>
      <p:sp>
        <p:nvSpPr>
          <p:cNvPr id="11" name="TextBox 10">
            <a:extLst>
              <a:ext uri="{FF2B5EF4-FFF2-40B4-BE49-F238E27FC236}">
                <a16:creationId xmlns:a16="http://schemas.microsoft.com/office/drawing/2014/main" id="{07480CFA-DE42-40FB-832D-E1ABE7A1972E}"/>
              </a:ext>
            </a:extLst>
          </p:cNvPr>
          <p:cNvSpPr txBox="1"/>
          <p:nvPr userDrawn="1"/>
        </p:nvSpPr>
        <p:spPr>
          <a:xfrm>
            <a:off x="29214" y="6209481"/>
            <a:ext cx="1445909" cy="523220"/>
          </a:xfrm>
          <a:prstGeom prst="rect">
            <a:avLst/>
          </a:prstGeom>
          <a:noFill/>
        </p:spPr>
        <p:txBody>
          <a:bodyPr wrap="none" rtlCol="0">
            <a:spAutoFit/>
          </a:bodyPr>
          <a:lstStyle/>
          <a:p>
            <a:r>
              <a:rPr lang="es-ES" sz="1400" dirty="0">
                <a:solidFill>
                  <a:schemeClr val="bg1">
                    <a:lumMod val="85000"/>
                  </a:schemeClr>
                </a:solidFill>
                <a:latin typeface="Gill Sans MT" pitchFamily="34" charset="0"/>
              </a:rPr>
              <a:t>HYCELTEC 2024</a:t>
            </a:r>
          </a:p>
          <a:p>
            <a:r>
              <a:rPr lang="es-ES" sz="1400" dirty="0">
                <a:solidFill>
                  <a:schemeClr val="bg1">
                    <a:lumMod val="85000"/>
                  </a:schemeClr>
                </a:solidFill>
                <a:latin typeface="Gill Sans MT" pitchFamily="34" charset="0"/>
              </a:rPr>
              <a:t>03-07-2024</a:t>
            </a:r>
            <a:endParaRPr lang="LID4096" sz="1400" dirty="0">
              <a:solidFill>
                <a:schemeClr val="bg1">
                  <a:lumMod val="85000"/>
                </a:schemeClr>
              </a:solidFill>
              <a:latin typeface="Gill Sans MT" pitchFamily="34" charset="0"/>
            </a:endParaRPr>
          </a:p>
        </p:txBody>
      </p:sp>
      <p:pic>
        <p:nvPicPr>
          <p:cNvPr id="4" name="Imagen 4">
            <a:extLst>
              <a:ext uri="{FF2B5EF4-FFF2-40B4-BE49-F238E27FC236}">
                <a16:creationId xmlns:a16="http://schemas.microsoft.com/office/drawing/2014/main" id="{EDB9675D-032B-3468-903D-B2754FE64C1F}"/>
              </a:ext>
            </a:extLst>
          </p:cNvPr>
          <p:cNvPicPr>
            <a:picLocks noChangeAspect="1"/>
          </p:cNvPicPr>
          <p:nvPr userDrawn="1"/>
        </p:nvPicPr>
        <p:blipFill>
          <a:blip r:embed="rId2"/>
          <a:stretch>
            <a:fillRect/>
          </a:stretch>
        </p:blipFill>
        <p:spPr>
          <a:xfrm>
            <a:off x="10163413" y="6174515"/>
            <a:ext cx="1393851" cy="593151"/>
          </a:xfrm>
          <a:prstGeom prst="rect">
            <a:avLst/>
          </a:prstGeom>
        </p:spPr>
      </p:pic>
    </p:spTree>
    <p:extLst>
      <p:ext uri="{BB962C8B-B14F-4D97-AF65-F5344CB8AC3E}">
        <p14:creationId xmlns:p14="http://schemas.microsoft.com/office/powerpoint/2010/main" val="2307446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B5C64-AFBF-2417-EC6C-D6AAA520690B}"/>
              </a:ext>
            </a:extLst>
          </p:cNvPr>
          <p:cNvSpPr>
            <a:spLocks noGrp="1"/>
          </p:cNvSpPr>
          <p:nvPr>
            <p:ph type="title" hasCustomPrompt="1"/>
          </p:nvPr>
        </p:nvSpPr>
        <p:spPr/>
        <p:txBody>
          <a:bodyPr>
            <a:normAutofit/>
          </a:bodyPr>
          <a:lstStyle>
            <a:lvl1pPr>
              <a:defRPr sz="2800">
                <a:latin typeface="Verdana" panose="020B0604030504040204" pitchFamily="34" charset="0"/>
                <a:ea typeface="Verdana" panose="020B0604030504040204" pitchFamily="34" charset="0"/>
              </a:defRPr>
            </a:lvl1pPr>
          </a:lstStyle>
          <a:p>
            <a:r>
              <a:rPr lang="en-GB" dirty="0"/>
              <a:t>CLICK TO EDIT MASTER TITLE STYLE</a:t>
            </a:r>
            <a:endParaRPr lang="LID4096" dirty="0"/>
          </a:p>
        </p:txBody>
      </p:sp>
      <p:sp>
        <p:nvSpPr>
          <p:cNvPr id="3" name="Content Placeholder 2">
            <a:extLst>
              <a:ext uri="{FF2B5EF4-FFF2-40B4-BE49-F238E27FC236}">
                <a16:creationId xmlns:a16="http://schemas.microsoft.com/office/drawing/2014/main" id="{67CA0570-2CAE-A834-1912-9EA2427A7112}"/>
              </a:ext>
            </a:extLst>
          </p:cNvPr>
          <p:cNvSpPr>
            <a:spLocks noGrp="1"/>
          </p:cNvSpPr>
          <p:nvPr>
            <p:ph idx="1"/>
          </p:nvPr>
        </p:nvSpPr>
        <p:spPr/>
        <p:txBody>
          <a:bodyPr>
            <a:normAutofit/>
          </a:bodyPr>
          <a:lstStyle>
            <a:lvl1pPr>
              <a:defRPr sz="2000">
                <a:latin typeface="Verdana" panose="020B0604030504040204" pitchFamily="34" charset="0"/>
                <a:ea typeface="Verdana" panose="020B0604030504040204" pitchFamily="34" charset="0"/>
              </a:defRPr>
            </a:lvl1pPr>
            <a:lvl2pPr>
              <a:defRPr sz="2000">
                <a:latin typeface="Verdana" panose="020B0604030504040204" pitchFamily="34" charset="0"/>
                <a:ea typeface="Verdana" panose="020B0604030504040204" pitchFamily="34" charset="0"/>
              </a:defRPr>
            </a:lvl2pPr>
            <a:lvl3pPr>
              <a:defRPr sz="2000">
                <a:latin typeface="Verdana" panose="020B0604030504040204" pitchFamily="34" charset="0"/>
                <a:ea typeface="Verdana" panose="020B0604030504040204" pitchFamily="34" charset="0"/>
              </a:defRPr>
            </a:lvl3pPr>
            <a:lvl4pPr>
              <a:defRPr sz="2000">
                <a:latin typeface="Verdana" panose="020B0604030504040204" pitchFamily="34" charset="0"/>
                <a:ea typeface="Verdana" panose="020B0604030504040204" pitchFamily="34" charset="0"/>
              </a:defRPr>
            </a:lvl4pPr>
            <a:lvl5pPr>
              <a:defRPr sz="2000">
                <a:latin typeface="Verdana" panose="020B0604030504040204" pitchFamily="34" charset="0"/>
                <a:ea typeface="Verdana" panose="020B060403050404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ID4096" dirty="0"/>
          </a:p>
        </p:txBody>
      </p:sp>
      <p:sp>
        <p:nvSpPr>
          <p:cNvPr id="9" name="Slide Number Placeholder 6">
            <a:extLst>
              <a:ext uri="{FF2B5EF4-FFF2-40B4-BE49-F238E27FC236}">
                <a16:creationId xmlns:a16="http://schemas.microsoft.com/office/drawing/2014/main" id="{9DE771E3-BE85-F94C-ECAA-FE2B416F94D0}"/>
              </a:ext>
            </a:extLst>
          </p:cNvPr>
          <p:cNvSpPr>
            <a:spLocks noGrp="1"/>
          </p:cNvSpPr>
          <p:nvPr>
            <p:ph type="sldNum" sz="quarter" idx="12"/>
          </p:nvPr>
        </p:nvSpPr>
        <p:spPr>
          <a:xfrm>
            <a:off x="11622786" y="6356350"/>
            <a:ext cx="540000" cy="360000"/>
          </a:xfrm>
        </p:spPr>
        <p:txBody>
          <a:bodyPr/>
          <a:lstStyle/>
          <a:p>
            <a:fld id="{267877B7-AC82-4261-83A6-6944044CE88D}" type="slidenum">
              <a:rPr lang="LID4096" smtClean="0"/>
              <a:t>‹#›</a:t>
            </a:fld>
            <a:endParaRPr lang="LID4096"/>
          </a:p>
        </p:txBody>
      </p:sp>
      <p:sp>
        <p:nvSpPr>
          <p:cNvPr id="10" name="Footer Placeholder 4">
            <a:extLst>
              <a:ext uri="{FF2B5EF4-FFF2-40B4-BE49-F238E27FC236}">
                <a16:creationId xmlns:a16="http://schemas.microsoft.com/office/drawing/2014/main" id="{2FA2B092-8A0E-535B-72E1-3716700A1241}"/>
              </a:ext>
            </a:extLst>
          </p:cNvPr>
          <p:cNvSpPr>
            <a:spLocks noGrp="1"/>
          </p:cNvSpPr>
          <p:nvPr>
            <p:ph type="ftr" sz="quarter" idx="3"/>
          </p:nvPr>
        </p:nvSpPr>
        <p:spPr>
          <a:xfrm>
            <a:off x="2748000" y="6356350"/>
            <a:ext cx="6696000" cy="365125"/>
          </a:xfrm>
          <a:prstGeom prst="rect">
            <a:avLst/>
          </a:prstGeom>
        </p:spPr>
        <p:txBody>
          <a:bodyPr vert="horz" lIns="91440" tIns="45720" rIns="91440" bIns="45720" rtlCol="0" anchor="ctr"/>
          <a:lstStyle>
            <a:lvl1pPr algn="ctr">
              <a:defRPr sz="1000">
                <a:solidFill>
                  <a:schemeClr val="bg1">
                    <a:lumMod val="85000"/>
                  </a:schemeClr>
                </a:solidFill>
                <a:latin typeface="Verdana" panose="020B0604030504040204" pitchFamily="34" charset="0"/>
                <a:ea typeface="Verdana" panose="020B0604030504040204" pitchFamily="34" charset="0"/>
              </a:defRPr>
            </a:lvl1pPr>
          </a:lstStyle>
          <a:p>
            <a:r>
              <a:rPr lang="en-GB" dirty="0"/>
              <a:t>Disclosure or reproduction without prior permission of APOLO project is prohibited.</a:t>
            </a:r>
            <a:endParaRPr lang="LID4096" dirty="0"/>
          </a:p>
        </p:txBody>
      </p:sp>
      <p:sp>
        <p:nvSpPr>
          <p:cNvPr id="11" name="TextBox 10">
            <a:extLst>
              <a:ext uri="{FF2B5EF4-FFF2-40B4-BE49-F238E27FC236}">
                <a16:creationId xmlns:a16="http://schemas.microsoft.com/office/drawing/2014/main" id="{07480CFA-DE42-40FB-832D-E1ABE7A1972E}"/>
              </a:ext>
            </a:extLst>
          </p:cNvPr>
          <p:cNvSpPr txBox="1"/>
          <p:nvPr userDrawn="1"/>
        </p:nvSpPr>
        <p:spPr>
          <a:xfrm>
            <a:off x="90320" y="6298932"/>
            <a:ext cx="2321930" cy="400110"/>
          </a:xfrm>
          <a:prstGeom prst="rect">
            <a:avLst/>
          </a:prstGeom>
        </p:spPr>
        <p:txBody>
          <a:bodyPr vert="horz" lIns="91440" tIns="45720" rIns="91440" bIns="45720" rtlCol="0" anchor="ctr"/>
          <a:lstStyle>
            <a:defPPr>
              <a:defRPr lang="LID4096"/>
            </a:defPPr>
            <a:lvl1pPr algn="ctr">
              <a:defRPr sz="1000">
                <a:solidFill>
                  <a:schemeClr val="bg1">
                    <a:lumMod val="85000"/>
                  </a:schemeClr>
                </a:solidFill>
                <a:latin typeface="Verdana" panose="020B0604030504040204" pitchFamily="34" charset="0"/>
                <a:ea typeface="Verdana" panose="020B0604030504040204" pitchFamily="34" charset="0"/>
              </a:defRPr>
            </a:lvl1pPr>
          </a:lstStyle>
          <a:p>
            <a:pPr lvl="0" algn="l"/>
            <a:r>
              <a:rPr lang="en-US" sz="1200" dirty="0"/>
              <a:t>HYCELTEC 2024</a:t>
            </a:r>
          </a:p>
          <a:p>
            <a:pPr lvl="0" algn="l"/>
            <a:r>
              <a:rPr lang="en-US" sz="1200" dirty="0"/>
              <a:t>Milazzo-Italy, 03-07-2024</a:t>
            </a:r>
            <a:endParaRPr lang="LID4096" sz="1200" dirty="0"/>
          </a:p>
        </p:txBody>
      </p:sp>
      <p:pic>
        <p:nvPicPr>
          <p:cNvPr id="4" name="Imagen 4">
            <a:extLst>
              <a:ext uri="{FF2B5EF4-FFF2-40B4-BE49-F238E27FC236}">
                <a16:creationId xmlns:a16="http://schemas.microsoft.com/office/drawing/2014/main" id="{F0153948-DA21-6D7F-6EA1-3CB9B05EA279}"/>
              </a:ext>
            </a:extLst>
          </p:cNvPr>
          <p:cNvPicPr>
            <a:picLocks noChangeAspect="1"/>
          </p:cNvPicPr>
          <p:nvPr userDrawn="1"/>
        </p:nvPicPr>
        <p:blipFill>
          <a:blip r:embed="rId2"/>
          <a:stretch>
            <a:fillRect/>
          </a:stretch>
        </p:blipFill>
        <p:spPr>
          <a:xfrm>
            <a:off x="10385948" y="6089438"/>
            <a:ext cx="1806052" cy="768562"/>
          </a:xfrm>
          <a:prstGeom prst="rect">
            <a:avLst/>
          </a:prstGeom>
        </p:spPr>
      </p:pic>
    </p:spTree>
    <p:extLst>
      <p:ext uri="{BB962C8B-B14F-4D97-AF65-F5344CB8AC3E}">
        <p14:creationId xmlns:p14="http://schemas.microsoft.com/office/powerpoint/2010/main" val="522705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5236E-9D0D-873B-2A75-9A72CB687586}"/>
              </a:ext>
            </a:extLst>
          </p:cNvPr>
          <p:cNvSpPr>
            <a:spLocks noGrp="1"/>
          </p:cNvSpPr>
          <p:nvPr>
            <p:ph type="title" hasCustomPrompt="1"/>
          </p:nvPr>
        </p:nvSpPr>
        <p:spPr/>
        <p:txBody>
          <a:bodyPr/>
          <a:lstStyle>
            <a:lvl1pPr>
              <a:defRPr>
                <a:latin typeface="Verdana" panose="020B0604030504040204" pitchFamily="34" charset="0"/>
                <a:ea typeface="Verdana" panose="020B0604030504040204" pitchFamily="34" charset="0"/>
              </a:defRPr>
            </a:lvl1pPr>
          </a:lstStyle>
          <a:p>
            <a:r>
              <a:rPr lang="en-GB" dirty="0"/>
              <a:t>CLICK TO EDIT MASTER TITLE STYLE</a:t>
            </a:r>
            <a:endParaRPr lang="LID4096" dirty="0"/>
          </a:p>
        </p:txBody>
      </p:sp>
      <p:sp>
        <p:nvSpPr>
          <p:cNvPr id="3" name="Content Placeholder 2">
            <a:extLst>
              <a:ext uri="{FF2B5EF4-FFF2-40B4-BE49-F238E27FC236}">
                <a16:creationId xmlns:a16="http://schemas.microsoft.com/office/drawing/2014/main" id="{2F67D8AE-4531-CDF1-8667-F81AA4C7D01C}"/>
              </a:ext>
            </a:extLst>
          </p:cNvPr>
          <p:cNvSpPr>
            <a:spLocks noGrp="1"/>
          </p:cNvSpPr>
          <p:nvPr>
            <p:ph sz="half" idx="1"/>
          </p:nvPr>
        </p:nvSpPr>
        <p:spPr>
          <a:xfrm>
            <a:off x="838200" y="1825625"/>
            <a:ext cx="5181600" cy="4351338"/>
          </a:xfrm>
        </p:spPr>
        <p:txBody>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ID4096" dirty="0"/>
          </a:p>
        </p:txBody>
      </p:sp>
      <p:sp>
        <p:nvSpPr>
          <p:cNvPr id="4" name="Content Placeholder 3">
            <a:extLst>
              <a:ext uri="{FF2B5EF4-FFF2-40B4-BE49-F238E27FC236}">
                <a16:creationId xmlns:a16="http://schemas.microsoft.com/office/drawing/2014/main" id="{AB7DCBBD-B2DC-2CBD-6155-AB77D66BC6B0}"/>
              </a:ext>
            </a:extLst>
          </p:cNvPr>
          <p:cNvSpPr>
            <a:spLocks noGrp="1"/>
          </p:cNvSpPr>
          <p:nvPr>
            <p:ph sz="half" idx="2"/>
          </p:nvPr>
        </p:nvSpPr>
        <p:spPr>
          <a:xfrm>
            <a:off x="6172200" y="1795808"/>
            <a:ext cx="5181600" cy="4351338"/>
          </a:xfrm>
        </p:spPr>
        <p:txBody>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ID4096"/>
          </a:p>
        </p:txBody>
      </p:sp>
      <p:sp>
        <p:nvSpPr>
          <p:cNvPr id="7" name="Slide Number Placeholder 6">
            <a:extLst>
              <a:ext uri="{FF2B5EF4-FFF2-40B4-BE49-F238E27FC236}">
                <a16:creationId xmlns:a16="http://schemas.microsoft.com/office/drawing/2014/main" id="{655D52D7-383B-3478-19F9-AA52AE451D7C}"/>
              </a:ext>
            </a:extLst>
          </p:cNvPr>
          <p:cNvSpPr>
            <a:spLocks noGrp="1"/>
          </p:cNvSpPr>
          <p:nvPr>
            <p:ph type="sldNum" sz="quarter" idx="12"/>
          </p:nvPr>
        </p:nvSpPr>
        <p:spPr/>
        <p:txBody>
          <a:bodyPr/>
          <a:lstStyle>
            <a:lvl1pPr>
              <a:defRPr>
                <a:latin typeface="Verdana" panose="020B0604030504040204" pitchFamily="34" charset="0"/>
                <a:ea typeface="Verdana" panose="020B0604030504040204" pitchFamily="34" charset="0"/>
              </a:defRPr>
            </a:lvl1pPr>
          </a:lstStyle>
          <a:p>
            <a:fld id="{267877B7-AC82-4261-83A6-6944044CE88D}" type="slidenum">
              <a:rPr lang="LID4096" smtClean="0"/>
              <a:pPr/>
              <a:t>‹#›</a:t>
            </a:fld>
            <a:endParaRPr lang="LID4096"/>
          </a:p>
        </p:txBody>
      </p:sp>
      <p:sp>
        <p:nvSpPr>
          <p:cNvPr id="8" name="Footer Placeholder 4">
            <a:extLst>
              <a:ext uri="{FF2B5EF4-FFF2-40B4-BE49-F238E27FC236}">
                <a16:creationId xmlns:a16="http://schemas.microsoft.com/office/drawing/2014/main" id="{DF4FC35D-69E5-CBF3-FBAE-DA9589B369DB}"/>
              </a:ext>
            </a:extLst>
          </p:cNvPr>
          <p:cNvSpPr>
            <a:spLocks noGrp="1"/>
          </p:cNvSpPr>
          <p:nvPr>
            <p:ph type="ftr" sz="quarter" idx="3"/>
          </p:nvPr>
        </p:nvSpPr>
        <p:spPr>
          <a:xfrm>
            <a:off x="2748000" y="6356350"/>
            <a:ext cx="6696000" cy="365125"/>
          </a:xfrm>
          <a:prstGeom prst="rect">
            <a:avLst/>
          </a:prstGeom>
        </p:spPr>
        <p:txBody>
          <a:bodyPr vert="horz" lIns="91440" tIns="45720" rIns="91440" bIns="45720" rtlCol="0" anchor="ctr"/>
          <a:lstStyle>
            <a:lvl1pPr algn="ctr">
              <a:defRPr sz="1000">
                <a:solidFill>
                  <a:schemeClr val="bg1">
                    <a:lumMod val="85000"/>
                  </a:schemeClr>
                </a:solidFill>
                <a:latin typeface="Verdana" panose="020B0604030504040204" pitchFamily="34" charset="0"/>
                <a:ea typeface="Verdana" panose="020B0604030504040204" pitchFamily="34" charset="0"/>
              </a:defRPr>
            </a:lvl1pPr>
          </a:lstStyle>
          <a:p>
            <a:r>
              <a:rPr lang="en-GB" dirty="0"/>
              <a:t>Disclosure or reproduction without prior permission of APOLO project is prohibited.</a:t>
            </a:r>
            <a:endParaRPr lang="LID4096" dirty="0"/>
          </a:p>
        </p:txBody>
      </p:sp>
      <p:sp>
        <p:nvSpPr>
          <p:cNvPr id="9" name="TextBox 8">
            <a:extLst>
              <a:ext uri="{FF2B5EF4-FFF2-40B4-BE49-F238E27FC236}">
                <a16:creationId xmlns:a16="http://schemas.microsoft.com/office/drawing/2014/main" id="{79ED2633-60D2-55C2-FF8D-9ADE683EA980}"/>
              </a:ext>
            </a:extLst>
          </p:cNvPr>
          <p:cNvSpPr txBox="1"/>
          <p:nvPr userDrawn="1"/>
        </p:nvSpPr>
        <p:spPr>
          <a:xfrm>
            <a:off x="29214" y="6209481"/>
            <a:ext cx="1945469" cy="461665"/>
          </a:xfrm>
          <a:prstGeom prst="rect">
            <a:avLst/>
          </a:prstGeom>
          <a:noFill/>
        </p:spPr>
        <p:txBody>
          <a:bodyPr wrap="none" rtlCol="0">
            <a:spAutoFit/>
          </a:bodyPr>
          <a:lstStyle/>
          <a:p>
            <a:r>
              <a:rPr lang="en-US" sz="1200" dirty="0">
                <a:solidFill>
                  <a:schemeClr val="tx1"/>
                </a:solidFill>
                <a:highlight>
                  <a:srgbClr val="FFFF00"/>
                </a:highlight>
                <a:latin typeface="Verdana" panose="020B0604030504040204" pitchFamily="34" charset="0"/>
                <a:ea typeface="Verdana" panose="020B0604030504040204" pitchFamily="34" charset="0"/>
              </a:rPr>
              <a:t>Event type</a:t>
            </a:r>
          </a:p>
          <a:p>
            <a:r>
              <a:rPr lang="en-US" sz="1200" dirty="0">
                <a:solidFill>
                  <a:schemeClr val="tx1"/>
                </a:solidFill>
                <a:highlight>
                  <a:srgbClr val="FFFF00"/>
                </a:highlight>
                <a:latin typeface="Verdana" panose="020B0604030504040204" pitchFamily="34" charset="0"/>
                <a:ea typeface="Verdana" panose="020B0604030504040204" pitchFamily="34" charset="0"/>
              </a:rPr>
              <a:t>Location, YYYY-MM-DD</a:t>
            </a:r>
            <a:endParaRPr lang="LID4096" sz="1200" dirty="0">
              <a:solidFill>
                <a:schemeClr val="tx1"/>
              </a:solidFill>
              <a:highlight>
                <a:srgbClr val="FFFF00"/>
              </a:highlight>
              <a:latin typeface="Verdana" panose="020B0604030504040204" pitchFamily="34" charset="0"/>
              <a:ea typeface="Verdana" panose="020B0604030504040204" pitchFamily="34" charset="0"/>
            </a:endParaRPr>
          </a:p>
        </p:txBody>
      </p:sp>
      <p:pic>
        <p:nvPicPr>
          <p:cNvPr id="5" name="Imagen 4">
            <a:extLst>
              <a:ext uri="{FF2B5EF4-FFF2-40B4-BE49-F238E27FC236}">
                <a16:creationId xmlns:a16="http://schemas.microsoft.com/office/drawing/2014/main" id="{5193123D-5242-3F1D-915D-CCAACFAACA72}"/>
              </a:ext>
            </a:extLst>
          </p:cNvPr>
          <p:cNvPicPr>
            <a:picLocks noChangeAspect="1"/>
          </p:cNvPicPr>
          <p:nvPr userDrawn="1"/>
        </p:nvPicPr>
        <p:blipFill>
          <a:blip r:embed="rId2"/>
          <a:stretch>
            <a:fillRect/>
          </a:stretch>
        </p:blipFill>
        <p:spPr>
          <a:xfrm>
            <a:off x="9700148" y="6056032"/>
            <a:ext cx="1806052" cy="768562"/>
          </a:xfrm>
          <a:prstGeom prst="rect">
            <a:avLst/>
          </a:prstGeom>
        </p:spPr>
      </p:pic>
    </p:spTree>
    <p:extLst>
      <p:ext uri="{BB962C8B-B14F-4D97-AF65-F5344CB8AC3E}">
        <p14:creationId xmlns:p14="http://schemas.microsoft.com/office/powerpoint/2010/main" val="120184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D6DBA-FFA5-A87E-A61B-997E78DB90AC}"/>
              </a:ext>
            </a:extLst>
          </p:cNvPr>
          <p:cNvSpPr>
            <a:spLocks noGrp="1"/>
          </p:cNvSpPr>
          <p:nvPr>
            <p:ph type="title" hasCustomPrompt="1"/>
          </p:nvPr>
        </p:nvSpPr>
        <p:spPr/>
        <p:txBody>
          <a:bodyPr/>
          <a:lstStyle>
            <a:lvl1pPr>
              <a:defRPr>
                <a:latin typeface="Verdana" panose="020B0604030504040204" pitchFamily="34" charset="0"/>
                <a:ea typeface="Verdana" panose="020B0604030504040204" pitchFamily="34" charset="0"/>
              </a:defRPr>
            </a:lvl1pPr>
          </a:lstStyle>
          <a:p>
            <a:r>
              <a:rPr lang="en-GB" dirty="0"/>
              <a:t>CLICK TO EDIT MASTER TITLE STYLE</a:t>
            </a:r>
            <a:endParaRPr lang="LID4096" dirty="0"/>
          </a:p>
        </p:txBody>
      </p:sp>
      <p:sp>
        <p:nvSpPr>
          <p:cNvPr id="5" name="Slide Number Placeholder 4">
            <a:extLst>
              <a:ext uri="{FF2B5EF4-FFF2-40B4-BE49-F238E27FC236}">
                <a16:creationId xmlns:a16="http://schemas.microsoft.com/office/drawing/2014/main" id="{5B8CA74D-C836-3BFA-4245-07ED2D6096CE}"/>
              </a:ext>
            </a:extLst>
          </p:cNvPr>
          <p:cNvSpPr>
            <a:spLocks noGrp="1"/>
          </p:cNvSpPr>
          <p:nvPr>
            <p:ph type="sldNum" sz="quarter" idx="12"/>
          </p:nvPr>
        </p:nvSpPr>
        <p:spPr/>
        <p:txBody>
          <a:bodyPr/>
          <a:lstStyle>
            <a:lvl1pPr>
              <a:defRPr>
                <a:latin typeface="Verdana" panose="020B0604030504040204" pitchFamily="34" charset="0"/>
                <a:ea typeface="Verdana" panose="020B0604030504040204" pitchFamily="34" charset="0"/>
              </a:defRPr>
            </a:lvl1pPr>
          </a:lstStyle>
          <a:p>
            <a:fld id="{267877B7-AC82-4261-83A6-6944044CE88D}" type="slidenum">
              <a:rPr lang="LID4096" smtClean="0"/>
              <a:pPr/>
              <a:t>‹#›</a:t>
            </a:fld>
            <a:endParaRPr lang="LID4096"/>
          </a:p>
        </p:txBody>
      </p:sp>
      <p:sp>
        <p:nvSpPr>
          <p:cNvPr id="6" name="Footer Placeholder 4">
            <a:extLst>
              <a:ext uri="{FF2B5EF4-FFF2-40B4-BE49-F238E27FC236}">
                <a16:creationId xmlns:a16="http://schemas.microsoft.com/office/drawing/2014/main" id="{84EC2810-6553-D298-054F-0D6A3B9D22BA}"/>
              </a:ext>
            </a:extLst>
          </p:cNvPr>
          <p:cNvSpPr>
            <a:spLocks noGrp="1"/>
          </p:cNvSpPr>
          <p:nvPr>
            <p:ph type="ftr" sz="quarter" idx="3"/>
          </p:nvPr>
        </p:nvSpPr>
        <p:spPr>
          <a:xfrm>
            <a:off x="2748000" y="6356350"/>
            <a:ext cx="6696000" cy="365125"/>
          </a:xfrm>
          <a:prstGeom prst="rect">
            <a:avLst/>
          </a:prstGeom>
        </p:spPr>
        <p:txBody>
          <a:bodyPr vert="horz" lIns="91440" tIns="45720" rIns="91440" bIns="45720" rtlCol="0" anchor="ctr"/>
          <a:lstStyle>
            <a:lvl1pPr algn="ctr">
              <a:defRPr sz="1000">
                <a:solidFill>
                  <a:schemeClr val="bg1">
                    <a:lumMod val="85000"/>
                  </a:schemeClr>
                </a:solidFill>
                <a:latin typeface="Verdana" panose="020B0604030504040204" pitchFamily="34" charset="0"/>
                <a:ea typeface="Verdana" panose="020B0604030504040204" pitchFamily="34" charset="0"/>
              </a:defRPr>
            </a:lvl1pPr>
          </a:lstStyle>
          <a:p>
            <a:r>
              <a:rPr lang="en-GB" dirty="0"/>
              <a:t>Disclosure or reproduction without prior permission of APOLO project is prohibited.</a:t>
            </a:r>
            <a:endParaRPr lang="LID4096" dirty="0"/>
          </a:p>
        </p:txBody>
      </p:sp>
      <p:sp>
        <p:nvSpPr>
          <p:cNvPr id="7" name="TextBox 6">
            <a:extLst>
              <a:ext uri="{FF2B5EF4-FFF2-40B4-BE49-F238E27FC236}">
                <a16:creationId xmlns:a16="http://schemas.microsoft.com/office/drawing/2014/main" id="{EF7C823B-7966-2DBC-2000-A68D06210678}"/>
              </a:ext>
            </a:extLst>
          </p:cNvPr>
          <p:cNvSpPr txBox="1"/>
          <p:nvPr userDrawn="1"/>
        </p:nvSpPr>
        <p:spPr>
          <a:xfrm>
            <a:off x="29214" y="6209481"/>
            <a:ext cx="1945469" cy="461665"/>
          </a:xfrm>
          <a:prstGeom prst="rect">
            <a:avLst/>
          </a:prstGeom>
          <a:noFill/>
        </p:spPr>
        <p:txBody>
          <a:bodyPr wrap="none" rtlCol="0">
            <a:spAutoFit/>
          </a:bodyPr>
          <a:lstStyle/>
          <a:p>
            <a:r>
              <a:rPr lang="en-US" sz="1200" dirty="0">
                <a:solidFill>
                  <a:schemeClr val="tx1"/>
                </a:solidFill>
                <a:highlight>
                  <a:srgbClr val="FFFF00"/>
                </a:highlight>
                <a:latin typeface="Verdana" panose="020B0604030504040204" pitchFamily="34" charset="0"/>
                <a:ea typeface="Verdana" panose="020B0604030504040204" pitchFamily="34" charset="0"/>
              </a:rPr>
              <a:t>Event type</a:t>
            </a:r>
          </a:p>
          <a:p>
            <a:r>
              <a:rPr lang="en-US" sz="1200" dirty="0">
                <a:solidFill>
                  <a:schemeClr val="tx1"/>
                </a:solidFill>
                <a:highlight>
                  <a:srgbClr val="FFFF00"/>
                </a:highlight>
                <a:latin typeface="Verdana" panose="020B0604030504040204" pitchFamily="34" charset="0"/>
                <a:ea typeface="Verdana" panose="020B0604030504040204" pitchFamily="34" charset="0"/>
              </a:rPr>
              <a:t>Location, YYYY-MM-DD</a:t>
            </a:r>
            <a:endParaRPr lang="LID4096" sz="1200" dirty="0">
              <a:solidFill>
                <a:schemeClr val="tx1"/>
              </a:solidFill>
              <a:highlight>
                <a:srgbClr val="FFFF00"/>
              </a:highlight>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22445ACD-FABE-2D5F-043A-5FD1D7A1BD93}"/>
              </a:ext>
            </a:extLst>
          </p:cNvPr>
          <p:cNvSpPr txBox="1"/>
          <p:nvPr userDrawn="1"/>
        </p:nvSpPr>
        <p:spPr>
          <a:xfrm>
            <a:off x="10049587" y="6274740"/>
            <a:ext cx="1719373" cy="461665"/>
          </a:xfrm>
          <a:prstGeom prst="rect">
            <a:avLst/>
          </a:prstGeom>
          <a:noFill/>
        </p:spPr>
        <p:txBody>
          <a:bodyPr wrap="square" rtlCol="0">
            <a:spAutoFit/>
          </a:bodyPr>
          <a:lstStyle/>
          <a:p>
            <a:r>
              <a:rPr lang="en-US" sz="1200" dirty="0">
                <a:solidFill>
                  <a:schemeClr val="tx1"/>
                </a:solidFill>
                <a:highlight>
                  <a:srgbClr val="FFFF00"/>
                </a:highlight>
                <a:latin typeface="Verdana" panose="020B0604030504040204" pitchFamily="34" charset="0"/>
                <a:ea typeface="Verdana" panose="020B0604030504040204" pitchFamily="34" charset="0"/>
              </a:rPr>
              <a:t>Please add partner logo here</a:t>
            </a:r>
            <a:endParaRPr lang="LID4096" sz="1200" dirty="0">
              <a:solidFill>
                <a:schemeClr val="tx1"/>
              </a:solidFill>
              <a:highlight>
                <a:srgbClr val="FFFF00"/>
              </a:highligh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06717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04B3C3-2E03-6A3A-CEBF-CD241D7D0A1B}"/>
              </a:ext>
            </a:extLst>
          </p:cNvPr>
          <p:cNvSpPr>
            <a:spLocks noGrp="1"/>
          </p:cNvSpPr>
          <p:nvPr>
            <p:ph type="sldNum" sz="quarter" idx="12"/>
          </p:nvPr>
        </p:nvSpPr>
        <p:spPr/>
        <p:txBody>
          <a:bodyPr/>
          <a:lstStyle/>
          <a:p>
            <a:fld id="{267877B7-AC82-4261-83A6-6944044CE88D}" type="slidenum">
              <a:rPr lang="LID4096" smtClean="0"/>
              <a:t>‹#›</a:t>
            </a:fld>
            <a:endParaRPr lang="LID4096"/>
          </a:p>
        </p:txBody>
      </p:sp>
      <p:sp>
        <p:nvSpPr>
          <p:cNvPr id="5" name="Footer Placeholder 4">
            <a:extLst>
              <a:ext uri="{FF2B5EF4-FFF2-40B4-BE49-F238E27FC236}">
                <a16:creationId xmlns:a16="http://schemas.microsoft.com/office/drawing/2014/main" id="{23CA540D-4F84-351A-0144-68E1EE0A1859}"/>
              </a:ext>
            </a:extLst>
          </p:cNvPr>
          <p:cNvSpPr>
            <a:spLocks noGrp="1"/>
          </p:cNvSpPr>
          <p:nvPr>
            <p:ph type="ftr" sz="quarter" idx="3"/>
          </p:nvPr>
        </p:nvSpPr>
        <p:spPr>
          <a:xfrm>
            <a:off x="2748000" y="6356350"/>
            <a:ext cx="6696000" cy="365125"/>
          </a:xfrm>
          <a:prstGeom prst="rect">
            <a:avLst/>
          </a:prstGeom>
        </p:spPr>
        <p:txBody>
          <a:bodyPr vert="horz" lIns="91440" tIns="45720" rIns="91440" bIns="45720" rtlCol="0" anchor="ctr"/>
          <a:lstStyle>
            <a:lvl1pPr algn="ctr">
              <a:defRPr sz="1000">
                <a:solidFill>
                  <a:schemeClr val="bg1">
                    <a:lumMod val="85000"/>
                  </a:schemeClr>
                </a:solidFill>
                <a:latin typeface="Verdana" panose="020B0604030504040204" pitchFamily="34" charset="0"/>
                <a:ea typeface="Verdana" panose="020B0604030504040204" pitchFamily="34" charset="0"/>
              </a:defRPr>
            </a:lvl1pPr>
          </a:lstStyle>
          <a:p>
            <a:r>
              <a:rPr lang="en-GB" dirty="0"/>
              <a:t>Disclosure or reproduction without prior permission of APOLO project is prohibited.</a:t>
            </a:r>
            <a:endParaRPr lang="LID4096" dirty="0"/>
          </a:p>
        </p:txBody>
      </p:sp>
      <p:sp>
        <p:nvSpPr>
          <p:cNvPr id="6" name="TextBox 5">
            <a:extLst>
              <a:ext uri="{FF2B5EF4-FFF2-40B4-BE49-F238E27FC236}">
                <a16:creationId xmlns:a16="http://schemas.microsoft.com/office/drawing/2014/main" id="{26150DC7-3F1E-5501-55CC-44C42403C2ED}"/>
              </a:ext>
            </a:extLst>
          </p:cNvPr>
          <p:cNvSpPr txBox="1"/>
          <p:nvPr userDrawn="1"/>
        </p:nvSpPr>
        <p:spPr>
          <a:xfrm>
            <a:off x="29214" y="6209481"/>
            <a:ext cx="1945469" cy="461665"/>
          </a:xfrm>
          <a:prstGeom prst="rect">
            <a:avLst/>
          </a:prstGeom>
          <a:noFill/>
        </p:spPr>
        <p:txBody>
          <a:bodyPr wrap="none" rtlCol="0">
            <a:spAutoFit/>
          </a:bodyPr>
          <a:lstStyle/>
          <a:p>
            <a:r>
              <a:rPr lang="en-US" sz="1200" dirty="0">
                <a:solidFill>
                  <a:schemeClr val="tx1"/>
                </a:solidFill>
                <a:highlight>
                  <a:srgbClr val="FFFF00"/>
                </a:highlight>
                <a:latin typeface="Verdana" panose="020B0604030504040204" pitchFamily="34" charset="0"/>
                <a:ea typeface="Verdana" panose="020B0604030504040204" pitchFamily="34" charset="0"/>
              </a:rPr>
              <a:t>Event type</a:t>
            </a:r>
          </a:p>
          <a:p>
            <a:r>
              <a:rPr lang="en-US" sz="1200" dirty="0">
                <a:solidFill>
                  <a:schemeClr val="tx1"/>
                </a:solidFill>
                <a:highlight>
                  <a:srgbClr val="FFFF00"/>
                </a:highlight>
                <a:latin typeface="Verdana" panose="020B0604030504040204" pitchFamily="34" charset="0"/>
                <a:ea typeface="Verdana" panose="020B0604030504040204" pitchFamily="34" charset="0"/>
              </a:rPr>
              <a:t>Location, YYYY-MM-DD</a:t>
            </a:r>
            <a:endParaRPr lang="LID4096" sz="1200" dirty="0">
              <a:solidFill>
                <a:schemeClr val="tx1"/>
              </a:solidFill>
              <a:highlight>
                <a:srgbClr val="FFFF00"/>
              </a:highlight>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1600032B-49C0-8AD6-1D2E-B44A060DAE8E}"/>
              </a:ext>
            </a:extLst>
          </p:cNvPr>
          <p:cNvSpPr txBox="1"/>
          <p:nvPr userDrawn="1"/>
        </p:nvSpPr>
        <p:spPr>
          <a:xfrm>
            <a:off x="10049587" y="6274740"/>
            <a:ext cx="1719373" cy="461665"/>
          </a:xfrm>
          <a:prstGeom prst="rect">
            <a:avLst/>
          </a:prstGeom>
          <a:noFill/>
        </p:spPr>
        <p:txBody>
          <a:bodyPr wrap="square" rtlCol="0">
            <a:spAutoFit/>
          </a:bodyPr>
          <a:lstStyle/>
          <a:p>
            <a:r>
              <a:rPr lang="en-US" sz="1200" dirty="0">
                <a:solidFill>
                  <a:schemeClr val="tx1"/>
                </a:solidFill>
                <a:highlight>
                  <a:srgbClr val="FFFF00"/>
                </a:highlight>
                <a:latin typeface="Verdana" panose="020B0604030504040204" pitchFamily="34" charset="0"/>
                <a:ea typeface="Verdana" panose="020B0604030504040204" pitchFamily="34" charset="0"/>
              </a:rPr>
              <a:t>Please add partner logo here</a:t>
            </a:r>
            <a:endParaRPr lang="LID4096" sz="1200" dirty="0">
              <a:solidFill>
                <a:schemeClr val="tx1"/>
              </a:solidFill>
              <a:highlight>
                <a:srgbClr val="FFFF00"/>
              </a:highligh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27880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st Slide">
    <p:bg>
      <p:bgPr>
        <a:solidFill>
          <a:srgbClr val="40404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CC7E53-EE69-A65F-A2B7-DD0DD73B3F62}"/>
              </a:ext>
            </a:extLst>
          </p:cNvPr>
          <p:cNvSpPr/>
          <p:nvPr userDrawn="1"/>
        </p:nvSpPr>
        <p:spPr>
          <a:xfrm rot="5400000">
            <a:off x="4448176" y="-4448174"/>
            <a:ext cx="3295651" cy="12192001"/>
          </a:xfrm>
          <a:prstGeom prst="rect">
            <a:avLst/>
          </a:prstGeom>
          <a:solidFill>
            <a:schemeClr val="bg1"/>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0" name="Picture 9">
            <a:extLst>
              <a:ext uri="{FF2B5EF4-FFF2-40B4-BE49-F238E27FC236}">
                <a16:creationId xmlns:a16="http://schemas.microsoft.com/office/drawing/2014/main" id="{AB80E38E-76B7-6511-2110-BD94EB7CC004}"/>
              </a:ext>
            </a:extLst>
          </p:cNvPr>
          <p:cNvPicPr>
            <a:picLocks noChangeAspect="1"/>
          </p:cNvPicPr>
          <p:nvPr userDrawn="1"/>
        </p:nvPicPr>
        <p:blipFill>
          <a:blip r:embed="rId2"/>
          <a:stretch>
            <a:fillRect/>
          </a:stretch>
        </p:blipFill>
        <p:spPr>
          <a:xfrm>
            <a:off x="1932071" y="1063692"/>
            <a:ext cx="8327858" cy="1377815"/>
          </a:xfrm>
          <a:prstGeom prst="rect">
            <a:avLst/>
          </a:prstGeom>
        </p:spPr>
      </p:pic>
      <p:sp>
        <p:nvSpPr>
          <p:cNvPr id="11" name="Text Box 8">
            <a:extLst>
              <a:ext uri="{FF2B5EF4-FFF2-40B4-BE49-F238E27FC236}">
                <a16:creationId xmlns:a16="http://schemas.microsoft.com/office/drawing/2014/main" id="{4811F7E5-8665-1BDD-D0CD-786D103DFD77}"/>
              </a:ext>
            </a:extLst>
          </p:cNvPr>
          <p:cNvSpPr txBox="1">
            <a:spLocks noChangeArrowheads="1"/>
          </p:cNvSpPr>
          <p:nvPr userDrawn="1"/>
        </p:nvSpPr>
        <p:spPr bwMode="auto">
          <a:xfrm>
            <a:off x="785686" y="6166969"/>
            <a:ext cx="10449171" cy="549381"/>
          </a:xfrm>
          <a:prstGeom prst="rect">
            <a:avLst/>
          </a:prstGeom>
          <a:noFill/>
          <a:ln w="9525" algn="ctr">
            <a:noFill/>
            <a:miter lim="800000"/>
            <a:headEnd/>
            <a:tailEnd/>
          </a:ln>
          <a:effectLst/>
        </p:spPr>
        <p:txBody>
          <a:bodyPr wrap="square">
            <a:spAutoFit/>
          </a:bodyPr>
          <a:lstStyle/>
          <a:p>
            <a:pPr algn="ctr">
              <a:lnSpc>
                <a:spcPct val="90000"/>
              </a:lnSpc>
              <a:defRPr/>
            </a:pPr>
            <a:r>
              <a:rPr lang="en-GB" sz="1100" dirty="0">
                <a:solidFill>
                  <a:schemeClr val="bg1"/>
                </a:solidFill>
                <a:latin typeface="Verdana" panose="020B0604030504040204" pitchFamily="34" charset="0"/>
                <a:ea typeface="Verdana" panose="020B0604030504040204" pitchFamily="34" charset="0"/>
              </a:rPr>
              <a:t>“</a:t>
            </a:r>
            <a:r>
              <a:rPr lang="en-US" sz="1100" dirty="0">
                <a:solidFill>
                  <a:schemeClr val="bg1"/>
                </a:solidFill>
                <a:latin typeface="Verdana" panose="020B0604030504040204" pitchFamily="34" charset="0"/>
                <a:ea typeface="Verdana" panose="020B0604030504040204" pitchFamily="34" charset="0"/>
              </a:rPr>
              <a:t>Funded by the European Union. Views and opinions expressed are however those of the author(s) only and do not necessarily reflect those of the European Union or the European Climate, Infrastructure and Environment Executive Agency (CINEA). Neither the European Union nor CINEA can be held responsible for them</a:t>
            </a:r>
            <a:r>
              <a:rPr lang="en-GB" sz="1100" dirty="0">
                <a:solidFill>
                  <a:schemeClr val="bg1"/>
                </a:solidFill>
                <a:latin typeface="Verdana" panose="020B0604030504040204" pitchFamily="34" charset="0"/>
                <a:ea typeface="Verdana" panose="020B0604030504040204" pitchFamily="34" charset="0"/>
              </a:rPr>
              <a:t>.”</a:t>
            </a:r>
          </a:p>
        </p:txBody>
      </p:sp>
      <p:sp>
        <p:nvSpPr>
          <p:cNvPr id="12" name="Rectangle 4">
            <a:extLst>
              <a:ext uri="{FF2B5EF4-FFF2-40B4-BE49-F238E27FC236}">
                <a16:creationId xmlns:a16="http://schemas.microsoft.com/office/drawing/2014/main" id="{CB68DBE2-75C6-527A-E046-E6BF9434823F}"/>
              </a:ext>
            </a:extLst>
          </p:cNvPr>
          <p:cNvSpPr>
            <a:spLocks noChangeArrowheads="1"/>
          </p:cNvSpPr>
          <p:nvPr userDrawn="1"/>
        </p:nvSpPr>
        <p:spPr bwMode="auto">
          <a:xfrm>
            <a:off x="1416156" y="3670961"/>
            <a:ext cx="9536857" cy="647700"/>
          </a:xfrm>
          <a:prstGeom prst="rect">
            <a:avLst/>
          </a:prstGeom>
          <a:noFill/>
          <a:ln w="9525" algn="ctr">
            <a:noFill/>
            <a:miter lim="800000"/>
            <a:headEnd/>
            <a:tailEnd/>
          </a:ln>
        </p:spPr>
        <p:txBody>
          <a:bodyPr wrap="none" anchor="ctr"/>
          <a:lstStyle/>
          <a:p>
            <a:pPr algn="ctr"/>
            <a:r>
              <a:rPr lang="en-GB" sz="3600" b="1" dirty="0">
                <a:solidFill>
                  <a:srgbClr val="11BDF2"/>
                </a:solidFill>
                <a:latin typeface="Verdana" panose="020B0604030504040204" pitchFamily="34" charset="0"/>
                <a:ea typeface="Verdana" panose="020B0604030504040204" pitchFamily="34" charset="0"/>
              </a:rPr>
              <a:t>THANK YOU FOR YOUR ATTENTION!</a:t>
            </a:r>
          </a:p>
        </p:txBody>
      </p:sp>
      <p:pic>
        <p:nvPicPr>
          <p:cNvPr id="24" name="Picture 23">
            <a:extLst>
              <a:ext uri="{FF2B5EF4-FFF2-40B4-BE49-F238E27FC236}">
                <a16:creationId xmlns:a16="http://schemas.microsoft.com/office/drawing/2014/main" id="{C9BC24D3-CFBF-9161-B760-94CD3AC1B346}"/>
              </a:ext>
            </a:extLst>
          </p:cNvPr>
          <p:cNvPicPr>
            <a:picLocks noChangeAspect="1"/>
          </p:cNvPicPr>
          <p:nvPr userDrawn="1"/>
        </p:nvPicPr>
        <p:blipFill>
          <a:blip r:embed="rId3"/>
          <a:stretch>
            <a:fillRect/>
          </a:stretch>
        </p:blipFill>
        <p:spPr>
          <a:xfrm>
            <a:off x="5013861" y="5402669"/>
            <a:ext cx="2164268" cy="524301"/>
          </a:xfrm>
          <a:prstGeom prst="rect">
            <a:avLst/>
          </a:prstGeom>
          <a:solidFill>
            <a:schemeClr val="bg1"/>
          </a:solidFill>
        </p:spPr>
      </p:pic>
    </p:spTree>
    <p:extLst>
      <p:ext uri="{BB962C8B-B14F-4D97-AF65-F5344CB8AC3E}">
        <p14:creationId xmlns:p14="http://schemas.microsoft.com/office/powerpoint/2010/main" val="100148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5236E-9D0D-873B-2A75-9A72CB687586}"/>
              </a:ext>
            </a:extLst>
          </p:cNvPr>
          <p:cNvSpPr>
            <a:spLocks noGrp="1"/>
          </p:cNvSpPr>
          <p:nvPr>
            <p:ph type="title" hasCustomPrompt="1"/>
          </p:nvPr>
        </p:nvSpPr>
        <p:spPr/>
        <p:txBody>
          <a:bodyPr/>
          <a:lstStyle>
            <a:lvl1pPr>
              <a:defRPr>
                <a:latin typeface="Verdana" panose="020B0604030504040204" pitchFamily="34" charset="0"/>
                <a:ea typeface="Verdana" panose="020B0604030504040204" pitchFamily="34" charset="0"/>
              </a:defRPr>
            </a:lvl1pPr>
          </a:lstStyle>
          <a:p>
            <a:r>
              <a:rPr lang="en-GB" dirty="0"/>
              <a:t>CLICK TO EDIT MASTER TITLE STYLE</a:t>
            </a:r>
            <a:endParaRPr lang="LID4096" dirty="0"/>
          </a:p>
        </p:txBody>
      </p:sp>
      <p:sp>
        <p:nvSpPr>
          <p:cNvPr id="3" name="Content Placeholder 2">
            <a:extLst>
              <a:ext uri="{FF2B5EF4-FFF2-40B4-BE49-F238E27FC236}">
                <a16:creationId xmlns:a16="http://schemas.microsoft.com/office/drawing/2014/main" id="{2F67D8AE-4531-CDF1-8667-F81AA4C7D01C}"/>
              </a:ext>
            </a:extLst>
          </p:cNvPr>
          <p:cNvSpPr>
            <a:spLocks noGrp="1"/>
          </p:cNvSpPr>
          <p:nvPr>
            <p:ph sz="half" idx="1"/>
          </p:nvPr>
        </p:nvSpPr>
        <p:spPr>
          <a:xfrm>
            <a:off x="838200" y="1825625"/>
            <a:ext cx="5181600" cy="4351338"/>
          </a:xfrm>
        </p:spPr>
        <p:txBody>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ID4096" dirty="0"/>
          </a:p>
        </p:txBody>
      </p:sp>
      <p:sp>
        <p:nvSpPr>
          <p:cNvPr id="4" name="Content Placeholder 3">
            <a:extLst>
              <a:ext uri="{FF2B5EF4-FFF2-40B4-BE49-F238E27FC236}">
                <a16:creationId xmlns:a16="http://schemas.microsoft.com/office/drawing/2014/main" id="{AB7DCBBD-B2DC-2CBD-6155-AB77D66BC6B0}"/>
              </a:ext>
            </a:extLst>
          </p:cNvPr>
          <p:cNvSpPr>
            <a:spLocks noGrp="1"/>
          </p:cNvSpPr>
          <p:nvPr>
            <p:ph sz="half" idx="2"/>
          </p:nvPr>
        </p:nvSpPr>
        <p:spPr>
          <a:xfrm>
            <a:off x="6172200" y="1825625"/>
            <a:ext cx="5181600" cy="4351338"/>
          </a:xfrm>
        </p:spPr>
        <p:txBody>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ID4096"/>
          </a:p>
        </p:txBody>
      </p:sp>
      <p:sp>
        <p:nvSpPr>
          <p:cNvPr id="7" name="Slide Number Placeholder 6">
            <a:extLst>
              <a:ext uri="{FF2B5EF4-FFF2-40B4-BE49-F238E27FC236}">
                <a16:creationId xmlns:a16="http://schemas.microsoft.com/office/drawing/2014/main" id="{655D52D7-383B-3478-19F9-AA52AE451D7C}"/>
              </a:ext>
            </a:extLst>
          </p:cNvPr>
          <p:cNvSpPr>
            <a:spLocks noGrp="1"/>
          </p:cNvSpPr>
          <p:nvPr>
            <p:ph type="sldNum" sz="quarter" idx="12"/>
          </p:nvPr>
        </p:nvSpPr>
        <p:spPr/>
        <p:txBody>
          <a:bodyPr/>
          <a:lstStyle>
            <a:lvl1pPr>
              <a:defRPr>
                <a:latin typeface="Verdana" panose="020B0604030504040204" pitchFamily="34" charset="0"/>
                <a:ea typeface="Verdana" panose="020B0604030504040204" pitchFamily="34" charset="0"/>
              </a:defRPr>
            </a:lvl1pPr>
          </a:lstStyle>
          <a:p>
            <a:fld id="{267877B7-AC82-4261-83A6-6944044CE88D}" type="slidenum">
              <a:rPr lang="LID4096" smtClean="0"/>
              <a:pPr/>
              <a:t>‹#›</a:t>
            </a:fld>
            <a:endParaRPr lang="LID4096"/>
          </a:p>
        </p:txBody>
      </p:sp>
      <p:sp>
        <p:nvSpPr>
          <p:cNvPr id="8" name="Footer Placeholder 4">
            <a:extLst>
              <a:ext uri="{FF2B5EF4-FFF2-40B4-BE49-F238E27FC236}">
                <a16:creationId xmlns:a16="http://schemas.microsoft.com/office/drawing/2014/main" id="{DF4FC35D-69E5-CBF3-FBAE-DA9589B369DB}"/>
              </a:ext>
            </a:extLst>
          </p:cNvPr>
          <p:cNvSpPr>
            <a:spLocks noGrp="1"/>
          </p:cNvSpPr>
          <p:nvPr>
            <p:ph type="ftr" sz="quarter" idx="3"/>
          </p:nvPr>
        </p:nvSpPr>
        <p:spPr>
          <a:xfrm>
            <a:off x="2748000" y="6356350"/>
            <a:ext cx="6696000" cy="365125"/>
          </a:xfrm>
          <a:prstGeom prst="rect">
            <a:avLst/>
          </a:prstGeom>
        </p:spPr>
        <p:txBody>
          <a:bodyPr vert="horz" lIns="91440" tIns="45720" rIns="91440" bIns="45720" rtlCol="0" anchor="ctr"/>
          <a:lstStyle>
            <a:lvl1pPr algn="ctr">
              <a:defRPr sz="1000">
                <a:solidFill>
                  <a:schemeClr val="bg1">
                    <a:lumMod val="85000"/>
                  </a:schemeClr>
                </a:solidFill>
                <a:latin typeface="Verdana" panose="020B0604030504040204" pitchFamily="34" charset="0"/>
                <a:ea typeface="Verdana" panose="020B0604030504040204" pitchFamily="34" charset="0"/>
              </a:defRPr>
            </a:lvl1pPr>
          </a:lstStyle>
          <a:p>
            <a:r>
              <a:rPr lang="en-GB" dirty="0"/>
              <a:t>Disclosure or reproduction without prior permission of APOLO project is prohibited.</a:t>
            </a:r>
            <a:endParaRPr lang="LID4096" dirty="0"/>
          </a:p>
        </p:txBody>
      </p:sp>
      <p:sp>
        <p:nvSpPr>
          <p:cNvPr id="9" name="TextBox 8">
            <a:extLst>
              <a:ext uri="{FF2B5EF4-FFF2-40B4-BE49-F238E27FC236}">
                <a16:creationId xmlns:a16="http://schemas.microsoft.com/office/drawing/2014/main" id="{79ED2633-60D2-55C2-FF8D-9ADE683EA980}"/>
              </a:ext>
            </a:extLst>
          </p:cNvPr>
          <p:cNvSpPr txBox="1"/>
          <p:nvPr userDrawn="1"/>
        </p:nvSpPr>
        <p:spPr>
          <a:xfrm>
            <a:off x="29214" y="6209481"/>
            <a:ext cx="1945469" cy="461665"/>
          </a:xfrm>
          <a:prstGeom prst="rect">
            <a:avLst/>
          </a:prstGeom>
          <a:noFill/>
        </p:spPr>
        <p:txBody>
          <a:bodyPr wrap="none" rtlCol="0">
            <a:spAutoFit/>
          </a:bodyPr>
          <a:lstStyle/>
          <a:p>
            <a:r>
              <a:rPr lang="en-US" sz="1200" dirty="0">
                <a:solidFill>
                  <a:schemeClr val="tx1"/>
                </a:solidFill>
                <a:highlight>
                  <a:srgbClr val="FFFF00"/>
                </a:highlight>
                <a:latin typeface="Verdana" panose="020B0604030504040204" pitchFamily="34" charset="0"/>
                <a:ea typeface="Verdana" panose="020B0604030504040204" pitchFamily="34" charset="0"/>
              </a:rPr>
              <a:t>Event type</a:t>
            </a:r>
          </a:p>
          <a:p>
            <a:r>
              <a:rPr lang="en-US" sz="1200" dirty="0">
                <a:solidFill>
                  <a:schemeClr val="tx1"/>
                </a:solidFill>
                <a:highlight>
                  <a:srgbClr val="FFFF00"/>
                </a:highlight>
                <a:latin typeface="Verdana" panose="020B0604030504040204" pitchFamily="34" charset="0"/>
                <a:ea typeface="Verdana" panose="020B0604030504040204" pitchFamily="34" charset="0"/>
              </a:rPr>
              <a:t>Location, YYYY-MM-DD</a:t>
            </a:r>
            <a:endParaRPr lang="LID4096" sz="1200" dirty="0">
              <a:solidFill>
                <a:schemeClr val="tx1"/>
              </a:solidFill>
              <a:highlight>
                <a:srgbClr val="FFFF00"/>
              </a:highlight>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F32F39B5-8A76-5D8F-F62E-35BA6C0A9E72}"/>
              </a:ext>
            </a:extLst>
          </p:cNvPr>
          <p:cNvSpPr txBox="1"/>
          <p:nvPr userDrawn="1"/>
        </p:nvSpPr>
        <p:spPr>
          <a:xfrm>
            <a:off x="10049587" y="6274740"/>
            <a:ext cx="1719373" cy="461665"/>
          </a:xfrm>
          <a:prstGeom prst="rect">
            <a:avLst/>
          </a:prstGeom>
          <a:noFill/>
        </p:spPr>
        <p:txBody>
          <a:bodyPr wrap="square" rtlCol="0">
            <a:spAutoFit/>
          </a:bodyPr>
          <a:lstStyle/>
          <a:p>
            <a:r>
              <a:rPr lang="en-US" sz="1200" dirty="0">
                <a:solidFill>
                  <a:schemeClr val="tx1"/>
                </a:solidFill>
                <a:highlight>
                  <a:srgbClr val="FFFF00"/>
                </a:highlight>
                <a:latin typeface="Verdana" panose="020B0604030504040204" pitchFamily="34" charset="0"/>
                <a:ea typeface="Verdana" panose="020B0604030504040204" pitchFamily="34" charset="0"/>
              </a:rPr>
              <a:t>Please add partner logo here</a:t>
            </a:r>
            <a:endParaRPr lang="LID4096" sz="1200" dirty="0">
              <a:solidFill>
                <a:schemeClr val="tx1"/>
              </a:solidFill>
              <a:highlight>
                <a:srgbClr val="FFFF00"/>
              </a:highligh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85750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D6DBA-FFA5-A87E-A61B-997E78DB90AC}"/>
              </a:ext>
            </a:extLst>
          </p:cNvPr>
          <p:cNvSpPr>
            <a:spLocks noGrp="1"/>
          </p:cNvSpPr>
          <p:nvPr>
            <p:ph type="title" hasCustomPrompt="1"/>
          </p:nvPr>
        </p:nvSpPr>
        <p:spPr/>
        <p:txBody>
          <a:bodyPr/>
          <a:lstStyle>
            <a:lvl1pPr>
              <a:defRPr>
                <a:latin typeface="Verdana" panose="020B0604030504040204" pitchFamily="34" charset="0"/>
                <a:ea typeface="Verdana" panose="020B0604030504040204" pitchFamily="34" charset="0"/>
              </a:defRPr>
            </a:lvl1pPr>
          </a:lstStyle>
          <a:p>
            <a:r>
              <a:rPr lang="en-GB" dirty="0"/>
              <a:t>CLICK TO EDIT MASTER TITLE STYLE</a:t>
            </a:r>
            <a:endParaRPr lang="LID4096" dirty="0"/>
          </a:p>
        </p:txBody>
      </p:sp>
      <p:sp>
        <p:nvSpPr>
          <p:cNvPr id="5" name="Slide Number Placeholder 4">
            <a:extLst>
              <a:ext uri="{FF2B5EF4-FFF2-40B4-BE49-F238E27FC236}">
                <a16:creationId xmlns:a16="http://schemas.microsoft.com/office/drawing/2014/main" id="{5B8CA74D-C836-3BFA-4245-07ED2D6096CE}"/>
              </a:ext>
            </a:extLst>
          </p:cNvPr>
          <p:cNvSpPr>
            <a:spLocks noGrp="1"/>
          </p:cNvSpPr>
          <p:nvPr>
            <p:ph type="sldNum" sz="quarter" idx="12"/>
          </p:nvPr>
        </p:nvSpPr>
        <p:spPr/>
        <p:txBody>
          <a:bodyPr/>
          <a:lstStyle>
            <a:lvl1pPr>
              <a:defRPr>
                <a:latin typeface="Verdana" panose="020B0604030504040204" pitchFamily="34" charset="0"/>
                <a:ea typeface="Verdana" panose="020B0604030504040204" pitchFamily="34" charset="0"/>
              </a:defRPr>
            </a:lvl1pPr>
          </a:lstStyle>
          <a:p>
            <a:fld id="{267877B7-AC82-4261-83A6-6944044CE88D}" type="slidenum">
              <a:rPr lang="LID4096" smtClean="0"/>
              <a:pPr/>
              <a:t>‹#›</a:t>
            </a:fld>
            <a:endParaRPr lang="LID4096"/>
          </a:p>
        </p:txBody>
      </p:sp>
      <p:sp>
        <p:nvSpPr>
          <p:cNvPr id="6" name="Footer Placeholder 4">
            <a:extLst>
              <a:ext uri="{FF2B5EF4-FFF2-40B4-BE49-F238E27FC236}">
                <a16:creationId xmlns:a16="http://schemas.microsoft.com/office/drawing/2014/main" id="{84EC2810-6553-D298-054F-0D6A3B9D22BA}"/>
              </a:ext>
            </a:extLst>
          </p:cNvPr>
          <p:cNvSpPr>
            <a:spLocks noGrp="1"/>
          </p:cNvSpPr>
          <p:nvPr>
            <p:ph type="ftr" sz="quarter" idx="3"/>
          </p:nvPr>
        </p:nvSpPr>
        <p:spPr>
          <a:xfrm>
            <a:off x="2748000" y="6356350"/>
            <a:ext cx="6696000" cy="365125"/>
          </a:xfrm>
          <a:prstGeom prst="rect">
            <a:avLst/>
          </a:prstGeom>
        </p:spPr>
        <p:txBody>
          <a:bodyPr vert="horz" lIns="91440" tIns="45720" rIns="91440" bIns="45720" rtlCol="0" anchor="ctr"/>
          <a:lstStyle>
            <a:lvl1pPr algn="ctr">
              <a:defRPr sz="1000">
                <a:solidFill>
                  <a:schemeClr val="bg1">
                    <a:lumMod val="85000"/>
                  </a:schemeClr>
                </a:solidFill>
                <a:latin typeface="Verdana" panose="020B0604030504040204" pitchFamily="34" charset="0"/>
                <a:ea typeface="Verdana" panose="020B0604030504040204" pitchFamily="34" charset="0"/>
              </a:defRPr>
            </a:lvl1pPr>
          </a:lstStyle>
          <a:p>
            <a:r>
              <a:rPr lang="en-GB" dirty="0"/>
              <a:t>Disclosure or reproduction without prior permission of APOLO project is prohibited.</a:t>
            </a:r>
            <a:endParaRPr lang="LID4096" dirty="0"/>
          </a:p>
        </p:txBody>
      </p:sp>
      <p:sp>
        <p:nvSpPr>
          <p:cNvPr id="7" name="TextBox 6">
            <a:extLst>
              <a:ext uri="{FF2B5EF4-FFF2-40B4-BE49-F238E27FC236}">
                <a16:creationId xmlns:a16="http://schemas.microsoft.com/office/drawing/2014/main" id="{EF7C823B-7966-2DBC-2000-A68D06210678}"/>
              </a:ext>
            </a:extLst>
          </p:cNvPr>
          <p:cNvSpPr txBox="1"/>
          <p:nvPr userDrawn="1"/>
        </p:nvSpPr>
        <p:spPr>
          <a:xfrm>
            <a:off x="29214" y="6209481"/>
            <a:ext cx="1945469" cy="461665"/>
          </a:xfrm>
          <a:prstGeom prst="rect">
            <a:avLst/>
          </a:prstGeom>
          <a:noFill/>
        </p:spPr>
        <p:txBody>
          <a:bodyPr wrap="none" rtlCol="0">
            <a:spAutoFit/>
          </a:bodyPr>
          <a:lstStyle/>
          <a:p>
            <a:r>
              <a:rPr lang="en-US" sz="1200" dirty="0">
                <a:solidFill>
                  <a:schemeClr val="tx1"/>
                </a:solidFill>
                <a:highlight>
                  <a:srgbClr val="FFFF00"/>
                </a:highlight>
                <a:latin typeface="Verdana" panose="020B0604030504040204" pitchFamily="34" charset="0"/>
                <a:ea typeface="Verdana" panose="020B0604030504040204" pitchFamily="34" charset="0"/>
              </a:rPr>
              <a:t>Event type</a:t>
            </a:r>
          </a:p>
          <a:p>
            <a:r>
              <a:rPr lang="en-US" sz="1200" dirty="0">
                <a:solidFill>
                  <a:schemeClr val="tx1"/>
                </a:solidFill>
                <a:highlight>
                  <a:srgbClr val="FFFF00"/>
                </a:highlight>
                <a:latin typeface="Verdana" panose="020B0604030504040204" pitchFamily="34" charset="0"/>
                <a:ea typeface="Verdana" panose="020B0604030504040204" pitchFamily="34" charset="0"/>
              </a:rPr>
              <a:t>Location, YYYY-MM-DD</a:t>
            </a:r>
            <a:endParaRPr lang="LID4096" sz="1200" dirty="0">
              <a:solidFill>
                <a:schemeClr val="tx1"/>
              </a:solidFill>
              <a:highlight>
                <a:srgbClr val="FFFF00"/>
              </a:highlight>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22445ACD-FABE-2D5F-043A-5FD1D7A1BD93}"/>
              </a:ext>
            </a:extLst>
          </p:cNvPr>
          <p:cNvSpPr txBox="1"/>
          <p:nvPr userDrawn="1"/>
        </p:nvSpPr>
        <p:spPr>
          <a:xfrm>
            <a:off x="10049587" y="6274740"/>
            <a:ext cx="1719373" cy="461665"/>
          </a:xfrm>
          <a:prstGeom prst="rect">
            <a:avLst/>
          </a:prstGeom>
          <a:noFill/>
        </p:spPr>
        <p:txBody>
          <a:bodyPr wrap="square" rtlCol="0">
            <a:spAutoFit/>
          </a:bodyPr>
          <a:lstStyle/>
          <a:p>
            <a:r>
              <a:rPr lang="en-US" sz="1200" dirty="0">
                <a:solidFill>
                  <a:schemeClr val="tx1"/>
                </a:solidFill>
                <a:highlight>
                  <a:srgbClr val="FFFF00"/>
                </a:highlight>
                <a:latin typeface="Verdana" panose="020B0604030504040204" pitchFamily="34" charset="0"/>
                <a:ea typeface="Verdana" panose="020B0604030504040204" pitchFamily="34" charset="0"/>
              </a:rPr>
              <a:t>Please add partner logo here</a:t>
            </a:r>
            <a:endParaRPr lang="LID4096" sz="1200" dirty="0">
              <a:solidFill>
                <a:schemeClr val="tx1"/>
              </a:solidFill>
              <a:highlight>
                <a:srgbClr val="FFFF00"/>
              </a:highligh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7075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04B3C3-2E03-6A3A-CEBF-CD241D7D0A1B}"/>
              </a:ext>
            </a:extLst>
          </p:cNvPr>
          <p:cNvSpPr>
            <a:spLocks noGrp="1"/>
          </p:cNvSpPr>
          <p:nvPr>
            <p:ph type="sldNum" sz="quarter" idx="12"/>
          </p:nvPr>
        </p:nvSpPr>
        <p:spPr/>
        <p:txBody>
          <a:bodyPr/>
          <a:lstStyle/>
          <a:p>
            <a:fld id="{267877B7-AC82-4261-83A6-6944044CE88D}" type="slidenum">
              <a:rPr lang="LID4096" smtClean="0"/>
              <a:t>‹#›</a:t>
            </a:fld>
            <a:endParaRPr lang="LID4096"/>
          </a:p>
        </p:txBody>
      </p:sp>
      <p:sp>
        <p:nvSpPr>
          <p:cNvPr id="5" name="Footer Placeholder 4">
            <a:extLst>
              <a:ext uri="{FF2B5EF4-FFF2-40B4-BE49-F238E27FC236}">
                <a16:creationId xmlns:a16="http://schemas.microsoft.com/office/drawing/2014/main" id="{23CA540D-4F84-351A-0144-68E1EE0A1859}"/>
              </a:ext>
            </a:extLst>
          </p:cNvPr>
          <p:cNvSpPr>
            <a:spLocks noGrp="1"/>
          </p:cNvSpPr>
          <p:nvPr>
            <p:ph type="ftr" sz="quarter" idx="3"/>
          </p:nvPr>
        </p:nvSpPr>
        <p:spPr>
          <a:xfrm>
            <a:off x="2748000" y="6356350"/>
            <a:ext cx="6696000" cy="365125"/>
          </a:xfrm>
          <a:prstGeom prst="rect">
            <a:avLst/>
          </a:prstGeom>
        </p:spPr>
        <p:txBody>
          <a:bodyPr vert="horz" lIns="91440" tIns="45720" rIns="91440" bIns="45720" rtlCol="0" anchor="ctr"/>
          <a:lstStyle>
            <a:lvl1pPr algn="ctr">
              <a:defRPr sz="1000">
                <a:solidFill>
                  <a:schemeClr val="bg1">
                    <a:lumMod val="85000"/>
                  </a:schemeClr>
                </a:solidFill>
                <a:latin typeface="Verdana" panose="020B0604030504040204" pitchFamily="34" charset="0"/>
                <a:ea typeface="Verdana" panose="020B0604030504040204" pitchFamily="34" charset="0"/>
              </a:defRPr>
            </a:lvl1pPr>
          </a:lstStyle>
          <a:p>
            <a:r>
              <a:rPr lang="en-GB" dirty="0"/>
              <a:t>Disclosure or reproduction without prior permission of APOLO project is prohibited.</a:t>
            </a:r>
            <a:endParaRPr lang="LID4096" dirty="0"/>
          </a:p>
        </p:txBody>
      </p:sp>
      <p:sp>
        <p:nvSpPr>
          <p:cNvPr id="6" name="TextBox 5">
            <a:extLst>
              <a:ext uri="{FF2B5EF4-FFF2-40B4-BE49-F238E27FC236}">
                <a16:creationId xmlns:a16="http://schemas.microsoft.com/office/drawing/2014/main" id="{26150DC7-3F1E-5501-55CC-44C42403C2ED}"/>
              </a:ext>
            </a:extLst>
          </p:cNvPr>
          <p:cNvSpPr txBox="1"/>
          <p:nvPr userDrawn="1"/>
        </p:nvSpPr>
        <p:spPr>
          <a:xfrm>
            <a:off x="29214" y="6209481"/>
            <a:ext cx="1945469" cy="461665"/>
          </a:xfrm>
          <a:prstGeom prst="rect">
            <a:avLst/>
          </a:prstGeom>
          <a:noFill/>
        </p:spPr>
        <p:txBody>
          <a:bodyPr wrap="none" rtlCol="0">
            <a:spAutoFit/>
          </a:bodyPr>
          <a:lstStyle/>
          <a:p>
            <a:r>
              <a:rPr lang="en-US" sz="1200" dirty="0">
                <a:solidFill>
                  <a:schemeClr val="tx1"/>
                </a:solidFill>
                <a:highlight>
                  <a:srgbClr val="FFFF00"/>
                </a:highlight>
                <a:latin typeface="Verdana" panose="020B0604030504040204" pitchFamily="34" charset="0"/>
                <a:ea typeface="Verdana" panose="020B0604030504040204" pitchFamily="34" charset="0"/>
              </a:rPr>
              <a:t>Event type</a:t>
            </a:r>
          </a:p>
          <a:p>
            <a:r>
              <a:rPr lang="en-US" sz="1200" dirty="0">
                <a:solidFill>
                  <a:schemeClr val="tx1"/>
                </a:solidFill>
                <a:highlight>
                  <a:srgbClr val="FFFF00"/>
                </a:highlight>
                <a:latin typeface="Verdana" panose="020B0604030504040204" pitchFamily="34" charset="0"/>
                <a:ea typeface="Verdana" panose="020B0604030504040204" pitchFamily="34" charset="0"/>
              </a:rPr>
              <a:t>Location, YYYY-MM-DD</a:t>
            </a:r>
            <a:endParaRPr lang="LID4096" sz="1200" dirty="0">
              <a:solidFill>
                <a:schemeClr val="tx1"/>
              </a:solidFill>
              <a:highlight>
                <a:srgbClr val="FFFF00"/>
              </a:highlight>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1600032B-49C0-8AD6-1D2E-B44A060DAE8E}"/>
              </a:ext>
            </a:extLst>
          </p:cNvPr>
          <p:cNvSpPr txBox="1"/>
          <p:nvPr userDrawn="1"/>
        </p:nvSpPr>
        <p:spPr>
          <a:xfrm>
            <a:off x="10049587" y="6274740"/>
            <a:ext cx="1719373" cy="461665"/>
          </a:xfrm>
          <a:prstGeom prst="rect">
            <a:avLst/>
          </a:prstGeom>
          <a:noFill/>
        </p:spPr>
        <p:txBody>
          <a:bodyPr wrap="square" rtlCol="0">
            <a:spAutoFit/>
          </a:bodyPr>
          <a:lstStyle/>
          <a:p>
            <a:r>
              <a:rPr lang="en-US" sz="1200" dirty="0">
                <a:solidFill>
                  <a:schemeClr val="tx1"/>
                </a:solidFill>
                <a:highlight>
                  <a:srgbClr val="FFFF00"/>
                </a:highlight>
                <a:latin typeface="Verdana" panose="020B0604030504040204" pitchFamily="34" charset="0"/>
                <a:ea typeface="Verdana" panose="020B0604030504040204" pitchFamily="34" charset="0"/>
              </a:rPr>
              <a:t>Please add partner logo here</a:t>
            </a:r>
            <a:endParaRPr lang="LID4096" sz="1200" dirty="0">
              <a:solidFill>
                <a:schemeClr val="tx1"/>
              </a:solidFill>
              <a:highlight>
                <a:srgbClr val="FFFF00"/>
              </a:highligh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05672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p:bg>
      <p:bgPr>
        <a:solidFill>
          <a:srgbClr val="40404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CC7E53-EE69-A65F-A2B7-DD0DD73B3F62}"/>
              </a:ext>
            </a:extLst>
          </p:cNvPr>
          <p:cNvSpPr/>
          <p:nvPr userDrawn="1"/>
        </p:nvSpPr>
        <p:spPr>
          <a:xfrm rot="5400000">
            <a:off x="4448176" y="-4448174"/>
            <a:ext cx="3295651" cy="12192001"/>
          </a:xfrm>
          <a:prstGeom prst="rect">
            <a:avLst/>
          </a:prstGeom>
          <a:solidFill>
            <a:schemeClr val="bg1"/>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0" name="Picture 9">
            <a:extLst>
              <a:ext uri="{FF2B5EF4-FFF2-40B4-BE49-F238E27FC236}">
                <a16:creationId xmlns:a16="http://schemas.microsoft.com/office/drawing/2014/main" id="{AB80E38E-76B7-6511-2110-BD94EB7CC004}"/>
              </a:ext>
            </a:extLst>
          </p:cNvPr>
          <p:cNvPicPr>
            <a:picLocks noChangeAspect="1"/>
          </p:cNvPicPr>
          <p:nvPr userDrawn="1"/>
        </p:nvPicPr>
        <p:blipFill>
          <a:blip r:embed="rId2"/>
          <a:stretch>
            <a:fillRect/>
          </a:stretch>
        </p:blipFill>
        <p:spPr>
          <a:xfrm>
            <a:off x="1932071" y="1063692"/>
            <a:ext cx="8327858" cy="1377815"/>
          </a:xfrm>
          <a:prstGeom prst="rect">
            <a:avLst/>
          </a:prstGeom>
        </p:spPr>
      </p:pic>
      <p:sp>
        <p:nvSpPr>
          <p:cNvPr id="11" name="Text Box 8">
            <a:extLst>
              <a:ext uri="{FF2B5EF4-FFF2-40B4-BE49-F238E27FC236}">
                <a16:creationId xmlns:a16="http://schemas.microsoft.com/office/drawing/2014/main" id="{4811F7E5-8665-1BDD-D0CD-786D103DFD77}"/>
              </a:ext>
            </a:extLst>
          </p:cNvPr>
          <p:cNvSpPr txBox="1">
            <a:spLocks noChangeArrowheads="1"/>
          </p:cNvSpPr>
          <p:nvPr userDrawn="1"/>
        </p:nvSpPr>
        <p:spPr bwMode="auto">
          <a:xfrm>
            <a:off x="785686" y="6166969"/>
            <a:ext cx="10449171" cy="549381"/>
          </a:xfrm>
          <a:prstGeom prst="rect">
            <a:avLst/>
          </a:prstGeom>
          <a:noFill/>
          <a:ln w="9525" algn="ctr">
            <a:noFill/>
            <a:miter lim="800000"/>
            <a:headEnd/>
            <a:tailEnd/>
          </a:ln>
          <a:effectLst/>
        </p:spPr>
        <p:txBody>
          <a:bodyPr wrap="square">
            <a:spAutoFit/>
          </a:bodyPr>
          <a:lstStyle/>
          <a:p>
            <a:pPr algn="ctr">
              <a:lnSpc>
                <a:spcPct val="90000"/>
              </a:lnSpc>
              <a:defRPr/>
            </a:pPr>
            <a:r>
              <a:rPr lang="en-GB" sz="1100" dirty="0">
                <a:solidFill>
                  <a:schemeClr val="bg1"/>
                </a:solidFill>
                <a:latin typeface="Verdana" panose="020B0604030504040204" pitchFamily="34" charset="0"/>
                <a:ea typeface="Verdana" panose="020B0604030504040204" pitchFamily="34" charset="0"/>
              </a:rPr>
              <a:t>“</a:t>
            </a:r>
            <a:r>
              <a:rPr lang="en-US" sz="1100" dirty="0">
                <a:solidFill>
                  <a:schemeClr val="bg1"/>
                </a:solidFill>
                <a:latin typeface="Verdana" panose="020B0604030504040204" pitchFamily="34" charset="0"/>
                <a:ea typeface="Verdana" panose="020B0604030504040204" pitchFamily="34" charset="0"/>
              </a:rPr>
              <a:t>Funded by the European Union. Views and opinions expressed are however those of the author(s) only and do not necessarily reflect those of the European Union or the European Climate, Infrastructure and Environment Executive Agency (CINEA). Neither the European Union nor CINEA can be held responsible for them</a:t>
            </a:r>
            <a:r>
              <a:rPr lang="en-GB" sz="1100" dirty="0">
                <a:solidFill>
                  <a:schemeClr val="bg1"/>
                </a:solidFill>
                <a:latin typeface="Verdana" panose="020B0604030504040204" pitchFamily="34" charset="0"/>
                <a:ea typeface="Verdana" panose="020B0604030504040204" pitchFamily="34" charset="0"/>
              </a:rPr>
              <a:t>.”</a:t>
            </a:r>
          </a:p>
        </p:txBody>
      </p:sp>
      <p:sp>
        <p:nvSpPr>
          <p:cNvPr id="12" name="Rectangle 4">
            <a:extLst>
              <a:ext uri="{FF2B5EF4-FFF2-40B4-BE49-F238E27FC236}">
                <a16:creationId xmlns:a16="http://schemas.microsoft.com/office/drawing/2014/main" id="{CB68DBE2-75C6-527A-E046-E6BF9434823F}"/>
              </a:ext>
            </a:extLst>
          </p:cNvPr>
          <p:cNvSpPr>
            <a:spLocks noChangeArrowheads="1"/>
          </p:cNvSpPr>
          <p:nvPr userDrawn="1"/>
        </p:nvSpPr>
        <p:spPr bwMode="auto">
          <a:xfrm>
            <a:off x="1327566" y="2598258"/>
            <a:ext cx="9536857" cy="647700"/>
          </a:xfrm>
          <a:prstGeom prst="rect">
            <a:avLst/>
          </a:prstGeom>
          <a:noFill/>
          <a:ln w="9525" algn="ctr">
            <a:noFill/>
            <a:miter lim="800000"/>
            <a:headEnd/>
            <a:tailEnd/>
          </a:ln>
        </p:spPr>
        <p:txBody>
          <a:bodyPr wrap="none" anchor="ctr"/>
          <a:lstStyle/>
          <a:p>
            <a:pPr algn="ctr"/>
            <a:r>
              <a:rPr lang="en-GB" sz="3600" b="1" dirty="0">
                <a:solidFill>
                  <a:srgbClr val="11BDF2"/>
                </a:solidFill>
                <a:latin typeface="Verdana" panose="020B0604030504040204" pitchFamily="34" charset="0"/>
                <a:ea typeface="Verdana" panose="020B0604030504040204" pitchFamily="34" charset="0"/>
              </a:rPr>
              <a:t>THANK YOU FOR YOUR ATTENTION!</a:t>
            </a:r>
          </a:p>
        </p:txBody>
      </p:sp>
      <p:pic>
        <p:nvPicPr>
          <p:cNvPr id="24" name="Picture 23">
            <a:extLst>
              <a:ext uri="{FF2B5EF4-FFF2-40B4-BE49-F238E27FC236}">
                <a16:creationId xmlns:a16="http://schemas.microsoft.com/office/drawing/2014/main" id="{C9BC24D3-CFBF-9161-B760-94CD3AC1B346}"/>
              </a:ext>
            </a:extLst>
          </p:cNvPr>
          <p:cNvPicPr>
            <a:picLocks noChangeAspect="1"/>
          </p:cNvPicPr>
          <p:nvPr userDrawn="1"/>
        </p:nvPicPr>
        <p:blipFill>
          <a:blip r:embed="rId3"/>
          <a:stretch>
            <a:fillRect/>
          </a:stretch>
        </p:blipFill>
        <p:spPr>
          <a:xfrm>
            <a:off x="7031306" y="4769684"/>
            <a:ext cx="3101894" cy="751444"/>
          </a:xfrm>
          <a:prstGeom prst="rect">
            <a:avLst/>
          </a:prstGeom>
          <a:solidFill>
            <a:schemeClr val="bg1"/>
          </a:solidFill>
        </p:spPr>
      </p:pic>
      <p:pic>
        <p:nvPicPr>
          <p:cNvPr id="2" name="Picture 1" descr="A blue and black logo&#10;&#10;Description automatically generated">
            <a:extLst>
              <a:ext uri="{FF2B5EF4-FFF2-40B4-BE49-F238E27FC236}">
                <a16:creationId xmlns:a16="http://schemas.microsoft.com/office/drawing/2014/main" id="{F86B2DBC-0CA5-60D0-2D72-3E17898E06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58695" y="4669198"/>
            <a:ext cx="2602001" cy="952417"/>
          </a:xfrm>
          <a:prstGeom prst="rect">
            <a:avLst/>
          </a:prstGeom>
          <a:solidFill>
            <a:schemeClr val="bg1"/>
          </a:solidFill>
        </p:spPr>
      </p:pic>
    </p:spTree>
    <p:extLst>
      <p:ext uri="{BB962C8B-B14F-4D97-AF65-F5344CB8AC3E}">
        <p14:creationId xmlns:p14="http://schemas.microsoft.com/office/powerpoint/2010/main" val="315143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D51CD-1ACC-0D7A-EC13-C348B79B5BF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3F50322-39F7-EF31-54A1-A2090C276FA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5825D3B-816A-7B77-1F43-76CC8708B346}"/>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5" name="Footer Placeholder 4">
            <a:extLst>
              <a:ext uri="{FF2B5EF4-FFF2-40B4-BE49-F238E27FC236}">
                <a16:creationId xmlns:a16="http://schemas.microsoft.com/office/drawing/2014/main" id="{8529FDD2-A634-2837-C12F-AFEA73B8E7E5}"/>
              </a:ext>
            </a:extLst>
          </p:cNvPr>
          <p:cNvSpPr>
            <a:spLocks noGrp="1"/>
          </p:cNvSpPr>
          <p:nvPr>
            <p:ph type="ftr" sz="quarter" idx="11"/>
          </p:nvPr>
        </p:nvSpPr>
        <p:spPr>
          <a:xfrm>
            <a:off x="4038600" y="6356350"/>
            <a:ext cx="4114800" cy="365125"/>
          </a:xfrm>
          <a:prstGeom prst="rect">
            <a:avLst/>
          </a:prstGeom>
        </p:spPr>
        <p:txBody>
          <a:bodyPr/>
          <a:lstStyle/>
          <a:p>
            <a:r>
              <a:rPr lang="en-US" dirty="0"/>
              <a:t>Disclosure or reproduction without prior permission of APOLO project is prohibited.</a:t>
            </a:r>
            <a:endParaRPr lang="en-GB" dirty="0"/>
          </a:p>
        </p:txBody>
      </p:sp>
      <p:sp>
        <p:nvSpPr>
          <p:cNvPr id="6" name="Slide Number Placeholder 5">
            <a:extLst>
              <a:ext uri="{FF2B5EF4-FFF2-40B4-BE49-F238E27FC236}">
                <a16:creationId xmlns:a16="http://schemas.microsoft.com/office/drawing/2014/main" id="{24F93A16-35D6-EEAE-3342-6F5AAB403151}"/>
              </a:ext>
            </a:extLst>
          </p:cNvPr>
          <p:cNvSpPr>
            <a:spLocks noGrp="1"/>
          </p:cNvSpPr>
          <p:nvPr>
            <p:ph type="sldNum" sz="quarter" idx="12"/>
          </p:nvPr>
        </p:nvSpPr>
        <p:spPr>
          <a:xfrm>
            <a:off x="8610600" y="6356350"/>
            <a:ext cx="2743200" cy="365125"/>
          </a:xfrm>
          <a:prstGeom prst="rect">
            <a:avLst/>
          </a:prstGeom>
        </p:spPr>
        <p:txBody>
          <a:bodyPr/>
          <a:lstStyle/>
          <a:p>
            <a:fld id="{11EBE499-5747-4E13-A09A-5A80D7C821D0}" type="slidenum">
              <a:rPr lang="en-GB" smtClean="0"/>
              <a:t>‹#›</a:t>
            </a:fld>
            <a:endParaRPr lang="en-GB" dirty="0"/>
          </a:p>
        </p:txBody>
      </p:sp>
    </p:spTree>
    <p:extLst>
      <p:ext uri="{BB962C8B-B14F-4D97-AF65-F5344CB8AC3E}">
        <p14:creationId xmlns:p14="http://schemas.microsoft.com/office/powerpoint/2010/main" val="1414505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967F6-A802-B09A-6070-EE55C0763F9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978BF139-51D7-8A73-DF87-0B447458570C}"/>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20A8226-F91A-555D-9D03-9B5EEFE926C0}"/>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5" name="Footer Placeholder 4">
            <a:extLst>
              <a:ext uri="{FF2B5EF4-FFF2-40B4-BE49-F238E27FC236}">
                <a16:creationId xmlns:a16="http://schemas.microsoft.com/office/drawing/2014/main" id="{BB29222D-2B57-FC55-5177-7A80714FF057}"/>
              </a:ext>
            </a:extLst>
          </p:cNvPr>
          <p:cNvSpPr>
            <a:spLocks noGrp="1"/>
          </p:cNvSpPr>
          <p:nvPr>
            <p:ph type="ftr" sz="quarter" idx="11"/>
          </p:nvPr>
        </p:nvSpPr>
        <p:spPr>
          <a:xfrm>
            <a:off x="4038600" y="6356350"/>
            <a:ext cx="4114800" cy="365125"/>
          </a:xfrm>
          <a:prstGeom prst="rect">
            <a:avLst/>
          </a:prstGeom>
        </p:spPr>
        <p:txBody>
          <a:bodyPr/>
          <a:lstStyle/>
          <a:p>
            <a:r>
              <a:rPr lang="en-US" dirty="0"/>
              <a:t>Disclosure or reproduction without prior permission of APOLO project is prohibited.</a:t>
            </a:r>
            <a:endParaRPr lang="en-GB" dirty="0"/>
          </a:p>
        </p:txBody>
      </p:sp>
      <p:sp>
        <p:nvSpPr>
          <p:cNvPr id="6" name="Slide Number Placeholder 5">
            <a:extLst>
              <a:ext uri="{FF2B5EF4-FFF2-40B4-BE49-F238E27FC236}">
                <a16:creationId xmlns:a16="http://schemas.microsoft.com/office/drawing/2014/main" id="{8A8980A0-CA7F-E577-244A-6F8E85819804}"/>
              </a:ext>
            </a:extLst>
          </p:cNvPr>
          <p:cNvSpPr>
            <a:spLocks noGrp="1"/>
          </p:cNvSpPr>
          <p:nvPr>
            <p:ph type="sldNum" sz="quarter" idx="12"/>
          </p:nvPr>
        </p:nvSpPr>
        <p:spPr>
          <a:xfrm>
            <a:off x="8610600" y="6356350"/>
            <a:ext cx="2743200" cy="365125"/>
          </a:xfrm>
          <a:prstGeom prst="rect">
            <a:avLst/>
          </a:prstGeom>
        </p:spPr>
        <p:txBody>
          <a:bodyPr/>
          <a:lstStyle/>
          <a:p>
            <a:fld id="{11EBE499-5747-4E13-A09A-5A80D7C821D0}" type="slidenum">
              <a:rPr lang="en-GB" smtClean="0"/>
              <a:t>‹#›</a:t>
            </a:fld>
            <a:endParaRPr lang="en-GB" dirty="0"/>
          </a:p>
        </p:txBody>
      </p:sp>
    </p:spTree>
    <p:extLst>
      <p:ext uri="{BB962C8B-B14F-4D97-AF65-F5344CB8AC3E}">
        <p14:creationId xmlns:p14="http://schemas.microsoft.com/office/powerpoint/2010/main" val="4158805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DF506-850D-CD35-533A-0E36617AAC3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F7B2ADC2-B4C0-AD1D-2C9C-3B38B56E2A7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E7D0A90-1F30-9A75-4409-99B050CE1834}"/>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5" name="Footer Placeholder 4">
            <a:extLst>
              <a:ext uri="{FF2B5EF4-FFF2-40B4-BE49-F238E27FC236}">
                <a16:creationId xmlns:a16="http://schemas.microsoft.com/office/drawing/2014/main" id="{5D9031A2-5E31-9EE9-3B75-AA056AED8022}"/>
              </a:ext>
            </a:extLst>
          </p:cNvPr>
          <p:cNvSpPr>
            <a:spLocks noGrp="1"/>
          </p:cNvSpPr>
          <p:nvPr>
            <p:ph type="ftr" sz="quarter" idx="11"/>
          </p:nvPr>
        </p:nvSpPr>
        <p:spPr>
          <a:xfrm>
            <a:off x="4038600" y="6356350"/>
            <a:ext cx="4114800" cy="365125"/>
          </a:xfrm>
          <a:prstGeom prst="rect">
            <a:avLst/>
          </a:prstGeom>
        </p:spPr>
        <p:txBody>
          <a:bodyPr/>
          <a:lstStyle/>
          <a:p>
            <a:r>
              <a:rPr lang="en-US" dirty="0"/>
              <a:t>Disclosure or reproduction without prior permission of APOLO project is prohibited.</a:t>
            </a:r>
            <a:endParaRPr lang="en-GB" dirty="0"/>
          </a:p>
        </p:txBody>
      </p:sp>
      <p:sp>
        <p:nvSpPr>
          <p:cNvPr id="6" name="Slide Number Placeholder 5">
            <a:extLst>
              <a:ext uri="{FF2B5EF4-FFF2-40B4-BE49-F238E27FC236}">
                <a16:creationId xmlns:a16="http://schemas.microsoft.com/office/drawing/2014/main" id="{349BC85B-A80B-50DD-C5EE-B0AACFB561CA}"/>
              </a:ext>
            </a:extLst>
          </p:cNvPr>
          <p:cNvSpPr>
            <a:spLocks noGrp="1"/>
          </p:cNvSpPr>
          <p:nvPr>
            <p:ph type="sldNum" sz="quarter" idx="12"/>
          </p:nvPr>
        </p:nvSpPr>
        <p:spPr>
          <a:xfrm>
            <a:off x="8610600" y="6356350"/>
            <a:ext cx="2743200" cy="365125"/>
          </a:xfrm>
          <a:prstGeom prst="rect">
            <a:avLst/>
          </a:prstGeom>
        </p:spPr>
        <p:txBody>
          <a:bodyPr/>
          <a:lstStyle/>
          <a:p>
            <a:fld id="{11EBE499-5747-4E13-A09A-5A80D7C821D0}" type="slidenum">
              <a:rPr lang="en-GB" smtClean="0"/>
              <a:t>‹#›</a:t>
            </a:fld>
            <a:endParaRPr lang="en-GB" dirty="0"/>
          </a:p>
        </p:txBody>
      </p:sp>
    </p:spTree>
    <p:extLst>
      <p:ext uri="{BB962C8B-B14F-4D97-AF65-F5344CB8AC3E}">
        <p14:creationId xmlns:p14="http://schemas.microsoft.com/office/powerpoint/2010/main" val="35673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953383-8860-A092-3B60-FF743BF59293}"/>
              </a:ext>
            </a:extLst>
          </p:cNvPr>
          <p:cNvSpPr/>
          <p:nvPr userDrawn="1"/>
        </p:nvSpPr>
        <p:spPr>
          <a:xfrm>
            <a:off x="0" y="6066692"/>
            <a:ext cx="12192000" cy="791308"/>
          </a:xfrm>
          <a:prstGeom prst="rect">
            <a:avLst/>
          </a:prstGeom>
          <a:solidFill>
            <a:schemeClr val="tx1">
              <a:lumMod val="75000"/>
              <a:lumOff val="25000"/>
            </a:schemeClr>
          </a:solidFill>
          <a:ln>
            <a:solidFill>
              <a:schemeClr val="tx1">
                <a:lumMod val="75000"/>
                <a:lumOff val="25000"/>
              </a:schemeClr>
            </a:solid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itle Placeholder 1">
            <a:extLst>
              <a:ext uri="{FF2B5EF4-FFF2-40B4-BE49-F238E27FC236}">
                <a16:creationId xmlns:a16="http://schemas.microsoft.com/office/drawing/2014/main" id="{5ADDE1E2-B0F3-40A3-718C-95A57D5FB183}"/>
              </a:ext>
            </a:extLst>
          </p:cNvPr>
          <p:cNvSpPr>
            <a:spLocks noGrp="1"/>
          </p:cNvSpPr>
          <p:nvPr>
            <p:ph type="title"/>
          </p:nvPr>
        </p:nvSpPr>
        <p:spPr>
          <a:xfrm>
            <a:off x="2412250" y="0"/>
            <a:ext cx="7920000" cy="900000"/>
          </a:xfrm>
          <a:prstGeom prst="rect">
            <a:avLst/>
          </a:prstGeom>
        </p:spPr>
        <p:txBody>
          <a:bodyPr vert="horz" lIns="91440" tIns="45720" rIns="91440" bIns="45720" rtlCol="0" anchor="ctr">
            <a:noAutofit/>
          </a:bodyPr>
          <a:lstStyle/>
          <a:p>
            <a:r>
              <a:rPr lang="en-GB"/>
              <a:t>Click to edit Master title style</a:t>
            </a:r>
            <a:endParaRPr lang="LID4096" dirty="0"/>
          </a:p>
        </p:txBody>
      </p:sp>
      <p:sp>
        <p:nvSpPr>
          <p:cNvPr id="3" name="Text Placeholder 2">
            <a:extLst>
              <a:ext uri="{FF2B5EF4-FFF2-40B4-BE49-F238E27FC236}">
                <a16:creationId xmlns:a16="http://schemas.microsoft.com/office/drawing/2014/main" id="{33C86E4F-204C-C12B-4AB4-7A667DE3A6AC}"/>
              </a:ext>
            </a:extLst>
          </p:cNvPr>
          <p:cNvSpPr>
            <a:spLocks noGrp="1"/>
          </p:cNvSpPr>
          <p:nvPr>
            <p:ph type="body" idx="1"/>
          </p:nvPr>
        </p:nvSpPr>
        <p:spPr>
          <a:xfrm>
            <a:off x="838199" y="107363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ID4096" dirty="0"/>
          </a:p>
        </p:txBody>
      </p:sp>
      <p:pic>
        <p:nvPicPr>
          <p:cNvPr id="10" name="Picture 9" descr="A blue and black logo&#10;&#10;Description automatically generated">
            <a:extLst>
              <a:ext uri="{FF2B5EF4-FFF2-40B4-BE49-F238E27FC236}">
                <a16:creationId xmlns:a16="http://schemas.microsoft.com/office/drawing/2014/main" id="{06C8BE94-091A-36E7-FA81-734C8F82885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16813" y="141515"/>
            <a:ext cx="1473973" cy="539522"/>
          </a:xfrm>
          <a:prstGeom prst="rect">
            <a:avLst/>
          </a:prstGeom>
          <a:solidFill>
            <a:schemeClr val="bg1"/>
          </a:solidFill>
        </p:spPr>
      </p:pic>
      <p:pic>
        <p:nvPicPr>
          <p:cNvPr id="14" name="Picture 13">
            <a:extLst>
              <a:ext uri="{FF2B5EF4-FFF2-40B4-BE49-F238E27FC236}">
                <a16:creationId xmlns:a16="http://schemas.microsoft.com/office/drawing/2014/main" id="{23CF33D9-2FCA-6E95-A39A-95B19C926F7F}"/>
              </a:ext>
            </a:extLst>
          </p:cNvPr>
          <p:cNvPicPr>
            <a:picLocks noChangeAspect="1"/>
          </p:cNvPicPr>
          <p:nvPr userDrawn="1"/>
        </p:nvPicPr>
        <p:blipFill>
          <a:blip r:embed="rId9"/>
          <a:stretch>
            <a:fillRect/>
          </a:stretch>
        </p:blipFill>
        <p:spPr>
          <a:xfrm>
            <a:off x="0" y="136525"/>
            <a:ext cx="2127688" cy="530398"/>
          </a:xfrm>
          <a:prstGeom prst="rect">
            <a:avLst/>
          </a:prstGeom>
        </p:spPr>
      </p:pic>
      <p:sp>
        <p:nvSpPr>
          <p:cNvPr id="6" name="Slide Number Placeholder 5">
            <a:extLst>
              <a:ext uri="{FF2B5EF4-FFF2-40B4-BE49-F238E27FC236}">
                <a16:creationId xmlns:a16="http://schemas.microsoft.com/office/drawing/2014/main" id="{F0038CA5-7135-0F79-47B3-647AF26DD644}"/>
              </a:ext>
            </a:extLst>
          </p:cNvPr>
          <p:cNvSpPr>
            <a:spLocks noGrp="1"/>
          </p:cNvSpPr>
          <p:nvPr>
            <p:ph type="sldNum" sz="quarter" idx="4"/>
          </p:nvPr>
        </p:nvSpPr>
        <p:spPr>
          <a:xfrm>
            <a:off x="11622786" y="6356350"/>
            <a:ext cx="540000" cy="360000"/>
          </a:xfrm>
          <a:prstGeom prst="rect">
            <a:avLst/>
          </a:prstGeom>
        </p:spPr>
        <p:txBody>
          <a:bodyPr vert="horz" lIns="91440" tIns="45720" rIns="91440" bIns="45720" rtlCol="0" anchor="ctr"/>
          <a:lstStyle>
            <a:lvl1pPr algn="r">
              <a:defRPr sz="1400">
                <a:solidFill>
                  <a:schemeClr val="bg1">
                    <a:lumMod val="85000"/>
                  </a:schemeClr>
                </a:solidFill>
                <a:latin typeface="Verdana" panose="020B0604030504040204" pitchFamily="34" charset="0"/>
                <a:ea typeface="Verdana" panose="020B0604030504040204" pitchFamily="34" charset="0"/>
              </a:defRPr>
            </a:lvl1pPr>
          </a:lstStyle>
          <a:p>
            <a:fld id="{267877B7-AC82-4261-83A6-6944044CE88D}" type="slidenum">
              <a:rPr lang="LID4096" smtClean="0"/>
              <a:pPr/>
              <a:t>‹#›</a:t>
            </a:fld>
            <a:endParaRPr lang="LID4096"/>
          </a:p>
        </p:txBody>
      </p:sp>
    </p:spTree>
    <p:extLst>
      <p:ext uri="{BB962C8B-B14F-4D97-AF65-F5344CB8AC3E}">
        <p14:creationId xmlns:p14="http://schemas.microsoft.com/office/powerpoint/2010/main" val="3817225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hf sldNum="0" hdr="0" dt="0"/>
  <p:txStyles>
    <p:titleStyle>
      <a:lvl1pPr algn="ctr" defTabSz="914400" rtl="0" eaLnBrk="1" latinLnBrk="0" hangingPunct="1">
        <a:lnSpc>
          <a:spcPct val="90000"/>
        </a:lnSpc>
        <a:spcBef>
          <a:spcPct val="0"/>
        </a:spcBef>
        <a:buNone/>
        <a:defRPr sz="2800" b="1" kern="1200">
          <a:solidFill>
            <a:srgbClr val="155783"/>
          </a:solidFill>
          <a:latin typeface="Verdana" panose="020B0604030504040204" pitchFamily="34" charset="0"/>
          <a:ea typeface="Verdana" panose="020B0604030504040204" pitchFamily="34" charset="0"/>
          <a:cs typeface="+mj-cs"/>
        </a:defRPr>
      </a:lvl1pPr>
    </p:titleStyle>
    <p:bodyStyle>
      <a:lvl1pPr marL="342900" indent="-342900" algn="l" defTabSz="914400" rtl="0" eaLnBrk="1" latinLnBrk="0" hangingPunct="1">
        <a:lnSpc>
          <a:spcPct val="90000"/>
        </a:lnSpc>
        <a:spcBef>
          <a:spcPts val="1000"/>
        </a:spcBef>
        <a:buClr>
          <a:srgbClr val="155783"/>
        </a:buClr>
        <a:buFont typeface="Wingdings" panose="05000000000000000000" pitchFamily="2" charset="2"/>
        <a:buChar char="Ø"/>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Clr>
          <a:srgbClr val="11BDF2"/>
        </a:buClr>
        <a:buFont typeface="Wingdings" panose="05000000000000000000" pitchFamily="2" charset="2"/>
        <a:buChar char="§"/>
        <a:defRPr sz="20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Clr>
          <a:srgbClr val="155783"/>
        </a:buClr>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11BDF2"/>
        </a:buClr>
        <a:buFont typeface="Courier New" panose="02070309020205020404" pitchFamily="49" charset="0"/>
        <a:buChar char="o"/>
        <a:defRPr sz="20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155783"/>
        </a:buClr>
        <a:buFont typeface="Wingdings" panose="05000000000000000000" pitchFamily="2" charset="2"/>
        <a:buChar char="§"/>
        <a:defRPr sz="20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124426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953383-8860-A092-3B60-FF743BF59293}"/>
              </a:ext>
            </a:extLst>
          </p:cNvPr>
          <p:cNvSpPr/>
          <p:nvPr userDrawn="1"/>
        </p:nvSpPr>
        <p:spPr>
          <a:xfrm>
            <a:off x="0" y="6066692"/>
            <a:ext cx="12192000" cy="791308"/>
          </a:xfrm>
          <a:prstGeom prst="rect">
            <a:avLst/>
          </a:prstGeom>
          <a:solidFill>
            <a:schemeClr val="tx1">
              <a:lumMod val="75000"/>
              <a:lumOff val="25000"/>
            </a:schemeClr>
          </a:solidFill>
          <a:ln>
            <a:solidFill>
              <a:schemeClr val="tx1">
                <a:lumMod val="75000"/>
                <a:lumOff val="25000"/>
              </a:schemeClr>
            </a:solid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itle Placeholder 1">
            <a:extLst>
              <a:ext uri="{FF2B5EF4-FFF2-40B4-BE49-F238E27FC236}">
                <a16:creationId xmlns:a16="http://schemas.microsoft.com/office/drawing/2014/main" id="{5ADDE1E2-B0F3-40A3-718C-95A57D5FB183}"/>
              </a:ext>
            </a:extLst>
          </p:cNvPr>
          <p:cNvSpPr>
            <a:spLocks noGrp="1"/>
          </p:cNvSpPr>
          <p:nvPr>
            <p:ph type="title"/>
          </p:nvPr>
        </p:nvSpPr>
        <p:spPr>
          <a:xfrm>
            <a:off x="2412250" y="0"/>
            <a:ext cx="7920000" cy="900000"/>
          </a:xfrm>
          <a:prstGeom prst="rect">
            <a:avLst/>
          </a:prstGeom>
        </p:spPr>
        <p:txBody>
          <a:bodyPr vert="horz" lIns="91440" tIns="45720" rIns="91440" bIns="45720" rtlCol="0" anchor="ctr">
            <a:noAutofit/>
          </a:bodyPr>
          <a:lstStyle/>
          <a:p>
            <a:r>
              <a:rPr lang="en-GB"/>
              <a:t>Click to edit Master title style</a:t>
            </a:r>
            <a:endParaRPr lang="LID4096" dirty="0"/>
          </a:p>
        </p:txBody>
      </p:sp>
      <p:sp>
        <p:nvSpPr>
          <p:cNvPr id="3" name="Text Placeholder 2">
            <a:extLst>
              <a:ext uri="{FF2B5EF4-FFF2-40B4-BE49-F238E27FC236}">
                <a16:creationId xmlns:a16="http://schemas.microsoft.com/office/drawing/2014/main" id="{33C86E4F-204C-C12B-4AB4-7A667DE3A6AC}"/>
              </a:ext>
            </a:extLst>
          </p:cNvPr>
          <p:cNvSpPr>
            <a:spLocks noGrp="1"/>
          </p:cNvSpPr>
          <p:nvPr>
            <p:ph type="body" idx="1"/>
          </p:nvPr>
        </p:nvSpPr>
        <p:spPr>
          <a:xfrm>
            <a:off x="838199" y="107363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ID4096" dirty="0"/>
          </a:p>
        </p:txBody>
      </p:sp>
      <p:pic>
        <p:nvPicPr>
          <p:cNvPr id="10" name="Picture 9" descr="A blue and black logo&#10;&#10;Description automatically generated">
            <a:extLst>
              <a:ext uri="{FF2B5EF4-FFF2-40B4-BE49-F238E27FC236}">
                <a16:creationId xmlns:a16="http://schemas.microsoft.com/office/drawing/2014/main" id="{06C8BE94-091A-36E7-FA81-734C8F82885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16813" y="141515"/>
            <a:ext cx="1473973" cy="539522"/>
          </a:xfrm>
          <a:prstGeom prst="rect">
            <a:avLst/>
          </a:prstGeom>
          <a:solidFill>
            <a:schemeClr val="bg1"/>
          </a:solidFill>
        </p:spPr>
      </p:pic>
      <p:pic>
        <p:nvPicPr>
          <p:cNvPr id="14" name="Picture 13">
            <a:extLst>
              <a:ext uri="{FF2B5EF4-FFF2-40B4-BE49-F238E27FC236}">
                <a16:creationId xmlns:a16="http://schemas.microsoft.com/office/drawing/2014/main" id="{23CF33D9-2FCA-6E95-A39A-95B19C926F7F}"/>
              </a:ext>
            </a:extLst>
          </p:cNvPr>
          <p:cNvPicPr>
            <a:picLocks noChangeAspect="1"/>
          </p:cNvPicPr>
          <p:nvPr userDrawn="1"/>
        </p:nvPicPr>
        <p:blipFill>
          <a:blip r:embed="rId9"/>
          <a:stretch>
            <a:fillRect/>
          </a:stretch>
        </p:blipFill>
        <p:spPr>
          <a:xfrm>
            <a:off x="0" y="136525"/>
            <a:ext cx="2127688" cy="530398"/>
          </a:xfrm>
          <a:prstGeom prst="rect">
            <a:avLst/>
          </a:prstGeom>
        </p:spPr>
      </p:pic>
      <p:sp>
        <p:nvSpPr>
          <p:cNvPr id="6" name="Slide Number Placeholder 5">
            <a:extLst>
              <a:ext uri="{FF2B5EF4-FFF2-40B4-BE49-F238E27FC236}">
                <a16:creationId xmlns:a16="http://schemas.microsoft.com/office/drawing/2014/main" id="{F0038CA5-7135-0F79-47B3-647AF26DD644}"/>
              </a:ext>
            </a:extLst>
          </p:cNvPr>
          <p:cNvSpPr>
            <a:spLocks noGrp="1"/>
          </p:cNvSpPr>
          <p:nvPr>
            <p:ph type="sldNum" sz="quarter" idx="4"/>
          </p:nvPr>
        </p:nvSpPr>
        <p:spPr>
          <a:xfrm>
            <a:off x="11622786" y="6356350"/>
            <a:ext cx="540000" cy="360000"/>
          </a:xfrm>
          <a:prstGeom prst="rect">
            <a:avLst/>
          </a:prstGeom>
        </p:spPr>
        <p:txBody>
          <a:bodyPr vert="horz" lIns="91440" tIns="45720" rIns="91440" bIns="45720" rtlCol="0" anchor="ctr"/>
          <a:lstStyle>
            <a:lvl1pPr algn="r">
              <a:defRPr sz="1400">
                <a:solidFill>
                  <a:schemeClr val="bg1">
                    <a:lumMod val="85000"/>
                  </a:schemeClr>
                </a:solidFill>
                <a:latin typeface="Verdana" panose="020B0604030504040204" pitchFamily="34" charset="0"/>
                <a:ea typeface="Verdana" panose="020B0604030504040204" pitchFamily="34" charset="0"/>
              </a:defRPr>
            </a:lvl1pPr>
          </a:lstStyle>
          <a:p>
            <a:fld id="{267877B7-AC82-4261-83A6-6944044CE88D}" type="slidenum">
              <a:rPr lang="LID4096" smtClean="0"/>
              <a:pPr/>
              <a:t>‹#›</a:t>
            </a:fld>
            <a:endParaRPr lang="LID4096"/>
          </a:p>
        </p:txBody>
      </p:sp>
    </p:spTree>
    <p:extLst>
      <p:ext uri="{BB962C8B-B14F-4D97-AF65-F5344CB8AC3E}">
        <p14:creationId xmlns:p14="http://schemas.microsoft.com/office/powerpoint/2010/main" val="99936189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hf sldNum="0" hdr="0" dt="0"/>
  <p:txStyles>
    <p:titleStyle>
      <a:lvl1pPr algn="ctr" defTabSz="914400" rtl="0" eaLnBrk="1" latinLnBrk="0" hangingPunct="1">
        <a:lnSpc>
          <a:spcPct val="90000"/>
        </a:lnSpc>
        <a:spcBef>
          <a:spcPct val="0"/>
        </a:spcBef>
        <a:buNone/>
        <a:defRPr sz="2800" b="1" kern="1200">
          <a:solidFill>
            <a:srgbClr val="155783"/>
          </a:solidFill>
          <a:latin typeface="Verdana" panose="020B0604030504040204" pitchFamily="34" charset="0"/>
          <a:ea typeface="Verdana" panose="020B0604030504040204" pitchFamily="34" charset="0"/>
          <a:cs typeface="+mj-cs"/>
        </a:defRPr>
      </a:lvl1pPr>
    </p:titleStyle>
    <p:bodyStyle>
      <a:lvl1pPr marL="342900" indent="-342900" algn="l" defTabSz="914400" rtl="0" eaLnBrk="1" latinLnBrk="0" hangingPunct="1">
        <a:lnSpc>
          <a:spcPct val="90000"/>
        </a:lnSpc>
        <a:spcBef>
          <a:spcPts val="1000"/>
        </a:spcBef>
        <a:buClr>
          <a:srgbClr val="155783"/>
        </a:buClr>
        <a:buFont typeface="Wingdings" panose="05000000000000000000" pitchFamily="2" charset="2"/>
        <a:buChar char="Ø"/>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Clr>
          <a:srgbClr val="11BDF2"/>
        </a:buClr>
        <a:buFont typeface="Wingdings" panose="05000000000000000000" pitchFamily="2" charset="2"/>
        <a:buChar char="§"/>
        <a:defRPr sz="20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Clr>
          <a:srgbClr val="155783"/>
        </a:buClr>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11BDF2"/>
        </a:buClr>
        <a:buFont typeface="Courier New" panose="02070309020205020404" pitchFamily="49" charset="0"/>
        <a:buChar char="o"/>
        <a:defRPr sz="20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155783"/>
        </a:buClr>
        <a:buFont typeface="Wingdings" panose="05000000000000000000" pitchFamily="2" charset="2"/>
        <a:buChar char="§"/>
        <a:defRPr sz="20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consilium.europa.eu/en/infographics/fit-for-55-refueleu-and-fuele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75C573-CB86-95FA-5563-E49A6ECA7347}"/>
              </a:ext>
            </a:extLst>
          </p:cNvPr>
          <p:cNvSpPr txBox="1"/>
          <p:nvPr/>
        </p:nvSpPr>
        <p:spPr>
          <a:xfrm>
            <a:off x="4855012" y="1519425"/>
            <a:ext cx="717096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PROJECT OVERVIEW</a:t>
            </a:r>
            <a:endParaRPr kumimoji="0" lang="en-US"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6" name="TextBox 5">
            <a:extLst>
              <a:ext uri="{FF2B5EF4-FFF2-40B4-BE49-F238E27FC236}">
                <a16:creationId xmlns:a16="http://schemas.microsoft.com/office/drawing/2014/main" id="{0415FEA9-90D9-5DBC-F49E-818A35B7BEA7}"/>
              </a:ext>
            </a:extLst>
          </p:cNvPr>
          <p:cNvSpPr txBox="1"/>
          <p:nvPr/>
        </p:nvSpPr>
        <p:spPr>
          <a:xfrm>
            <a:off x="4995801" y="3429000"/>
            <a:ext cx="6099462" cy="615553"/>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ANGELA MARY THOMAS</a:t>
            </a: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1BDF2"/>
                </a:solidFill>
                <a:effectLst/>
                <a:uLnTx/>
                <a:uFillTx/>
                <a:latin typeface="Verdana" panose="020B0604030504040204" pitchFamily="34" charset="0"/>
                <a:ea typeface="Verdana" panose="020B0604030504040204" pitchFamily="34" charset="0"/>
                <a:cs typeface="+mn-cs"/>
              </a:rPr>
              <a:t>angela.thomas@tecnalia.com</a:t>
            </a:r>
            <a:endParaRPr kumimoji="0" lang="en-NL" sz="1400" b="0" i="0" u="none" strike="noStrike" kern="1200" cap="none" spc="0" normalizeH="0" baseline="0" noProof="0" dirty="0">
              <a:ln>
                <a:noFill/>
              </a:ln>
              <a:solidFill>
                <a:srgbClr val="11BDF2"/>
              </a:solidFill>
              <a:effectLst/>
              <a:uLnTx/>
              <a:uFillTx/>
              <a:latin typeface="Verdana" panose="020B0604030504040204" pitchFamily="34" charset="0"/>
              <a:ea typeface="Verdana" panose="020B0604030504040204" pitchFamily="34" charset="0"/>
              <a:cs typeface="+mn-cs"/>
            </a:endParaRPr>
          </a:p>
        </p:txBody>
      </p:sp>
      <p:pic>
        <p:nvPicPr>
          <p:cNvPr id="3" name="Picture 2">
            <a:extLst>
              <a:ext uri="{FF2B5EF4-FFF2-40B4-BE49-F238E27FC236}">
                <a16:creationId xmlns:a16="http://schemas.microsoft.com/office/drawing/2014/main" id="{7613C3CC-0069-EE63-2F1B-03377AAD8452}"/>
              </a:ext>
            </a:extLst>
          </p:cNvPr>
          <p:cNvPicPr>
            <a:picLocks noChangeAspect="1"/>
          </p:cNvPicPr>
          <p:nvPr/>
        </p:nvPicPr>
        <p:blipFill>
          <a:blip r:embed="rId3"/>
          <a:stretch>
            <a:fillRect/>
          </a:stretch>
        </p:blipFill>
        <p:spPr>
          <a:xfrm>
            <a:off x="8697274" y="2435209"/>
            <a:ext cx="3328704" cy="2395936"/>
          </a:xfrm>
          <a:prstGeom prst="rect">
            <a:avLst/>
          </a:prstGeom>
        </p:spPr>
      </p:pic>
    </p:spTree>
    <p:extLst>
      <p:ext uri="{BB962C8B-B14F-4D97-AF65-F5344CB8AC3E}">
        <p14:creationId xmlns:p14="http://schemas.microsoft.com/office/powerpoint/2010/main" val="176112727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44C0CE5-BC00-6830-87BA-447160BFC3FB}"/>
              </a:ext>
            </a:extLst>
          </p:cNvPr>
          <p:cNvSpPr>
            <a:spLocks noGrp="1"/>
          </p:cNvSpPr>
          <p:nvPr>
            <p:ph type="ftr" sz="quarter" idx="3"/>
          </p:nvPr>
        </p:nvSpPr>
        <p:spPr/>
        <p:txBody>
          <a:bodyPr/>
          <a:lstStyle/>
          <a:p>
            <a:r>
              <a:rPr lang="en-GB" dirty="0"/>
              <a:t>Disclosure or reproduction without prior permission of APOLO project is prohibited.</a:t>
            </a:r>
            <a:endParaRPr lang="LID4096" dirty="0"/>
          </a:p>
        </p:txBody>
      </p:sp>
      <p:sp>
        <p:nvSpPr>
          <p:cNvPr id="7" name="TextBox 6">
            <a:extLst>
              <a:ext uri="{FF2B5EF4-FFF2-40B4-BE49-F238E27FC236}">
                <a16:creationId xmlns:a16="http://schemas.microsoft.com/office/drawing/2014/main" id="{1F0B19BD-DD8C-8412-634D-DFEBB26C5DCE}"/>
              </a:ext>
            </a:extLst>
          </p:cNvPr>
          <p:cNvSpPr txBox="1"/>
          <p:nvPr/>
        </p:nvSpPr>
        <p:spPr>
          <a:xfrm>
            <a:off x="8598069" y="2652600"/>
            <a:ext cx="2735680" cy="646331"/>
          </a:xfrm>
          <a:prstGeom prst="rect">
            <a:avLst/>
          </a:prstGeom>
          <a:noFill/>
        </p:spPr>
        <p:txBody>
          <a:bodyPr wrap="square">
            <a:spAutoFit/>
          </a:bodyPr>
          <a:lstStyle/>
          <a:p>
            <a:r>
              <a:rPr lang="en-GB" dirty="0">
                <a:latin typeface="Arial Narrow" panose="020B0606020202030204" pitchFamily="34" charset="0"/>
              </a:rPr>
              <a:t>9 SME/IND + 4 RTD partners</a:t>
            </a:r>
          </a:p>
          <a:p>
            <a:r>
              <a:rPr lang="en-GB" dirty="0">
                <a:latin typeface="Arial Narrow" panose="020B0606020202030204" pitchFamily="34" charset="0"/>
              </a:rPr>
              <a:t>67 %Industrial participation</a:t>
            </a:r>
          </a:p>
        </p:txBody>
      </p:sp>
      <p:sp>
        <p:nvSpPr>
          <p:cNvPr id="8" name="TextBox 7">
            <a:extLst>
              <a:ext uri="{FF2B5EF4-FFF2-40B4-BE49-F238E27FC236}">
                <a16:creationId xmlns:a16="http://schemas.microsoft.com/office/drawing/2014/main" id="{0C59B194-4E53-BE38-DA31-1F1FF2F1A042}"/>
              </a:ext>
            </a:extLst>
          </p:cNvPr>
          <p:cNvSpPr txBox="1"/>
          <p:nvPr/>
        </p:nvSpPr>
        <p:spPr>
          <a:xfrm>
            <a:off x="7883783" y="1651027"/>
            <a:ext cx="4164252" cy="707886"/>
          </a:xfrm>
          <a:prstGeom prst="rect">
            <a:avLst/>
          </a:prstGeom>
          <a:noFill/>
        </p:spPr>
        <p:txBody>
          <a:bodyPr wrap="square">
            <a:spAutoFit/>
          </a:bodyPr>
          <a:lstStyle/>
          <a:p>
            <a:pPr algn="ctr"/>
            <a:r>
              <a:rPr lang="en-GB" sz="2000" b="1" dirty="0">
                <a:latin typeface="Arial Narrow" panose="020B0606020202030204" pitchFamily="34" charset="0"/>
              </a:rPr>
              <a:t>13 consortium partners from all over Europe!</a:t>
            </a:r>
          </a:p>
        </p:txBody>
      </p:sp>
      <p:sp>
        <p:nvSpPr>
          <p:cNvPr id="9" name="Title 1">
            <a:extLst>
              <a:ext uri="{FF2B5EF4-FFF2-40B4-BE49-F238E27FC236}">
                <a16:creationId xmlns:a16="http://schemas.microsoft.com/office/drawing/2014/main" id="{C638670E-EE02-A24D-D773-F77AFCD9359F}"/>
              </a:ext>
            </a:extLst>
          </p:cNvPr>
          <p:cNvSpPr>
            <a:spLocks noGrp="1"/>
          </p:cNvSpPr>
          <p:nvPr>
            <p:ph type="title"/>
          </p:nvPr>
        </p:nvSpPr>
        <p:spPr>
          <a:xfrm>
            <a:off x="2196350" y="0"/>
            <a:ext cx="8446250" cy="900000"/>
          </a:xfrm>
        </p:spPr>
        <p:txBody>
          <a:bodyPr/>
          <a:lstStyle/>
          <a:p>
            <a:r>
              <a:rPr lang="en-GB" altLang="en-US" sz="2800" b="1" dirty="0">
                <a:latin typeface="Arial" panose="020B0604020202020204" pitchFamily="34" charset="0"/>
              </a:rPr>
              <a:t>PARTICIPANTS AND CONSORTIUM SYNERGIES</a:t>
            </a:r>
            <a:endParaRPr lang="en-GB" dirty="0"/>
          </a:p>
        </p:txBody>
      </p:sp>
      <p:pic>
        <p:nvPicPr>
          <p:cNvPr id="4" name="Picture 3">
            <a:extLst>
              <a:ext uri="{FF2B5EF4-FFF2-40B4-BE49-F238E27FC236}">
                <a16:creationId xmlns:a16="http://schemas.microsoft.com/office/drawing/2014/main" id="{E9D9C74A-1EBF-53A2-2D1D-3705B9DDEF53}"/>
              </a:ext>
            </a:extLst>
          </p:cNvPr>
          <p:cNvPicPr>
            <a:picLocks noChangeAspect="1"/>
          </p:cNvPicPr>
          <p:nvPr/>
        </p:nvPicPr>
        <p:blipFill>
          <a:blip r:embed="rId2"/>
          <a:stretch>
            <a:fillRect/>
          </a:stretch>
        </p:blipFill>
        <p:spPr>
          <a:xfrm>
            <a:off x="1677009" y="976153"/>
            <a:ext cx="6029467" cy="4645555"/>
          </a:xfrm>
          <a:prstGeom prst="rect">
            <a:avLst/>
          </a:prstGeom>
        </p:spPr>
      </p:pic>
    </p:spTree>
    <p:extLst>
      <p:ext uri="{BB962C8B-B14F-4D97-AF65-F5344CB8AC3E}">
        <p14:creationId xmlns:p14="http://schemas.microsoft.com/office/powerpoint/2010/main" val="23562602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0B226E4-5AE1-7506-2941-491F8546E100}"/>
              </a:ext>
            </a:extLst>
          </p:cNvPr>
          <p:cNvSpPr>
            <a:spLocks noGrp="1"/>
          </p:cNvSpPr>
          <p:nvPr>
            <p:ph type="ftr" sz="quarter" idx="3"/>
          </p:nvPr>
        </p:nvSpPr>
        <p:spPr/>
        <p:txBody>
          <a:bodyPr/>
          <a:lstStyle/>
          <a:p>
            <a:r>
              <a:rPr lang="en-GB" dirty="0"/>
              <a:t>Disclosure or reproduction without prior permission of APOLO project is prohibited.</a:t>
            </a:r>
          </a:p>
        </p:txBody>
      </p:sp>
      <p:graphicFrame>
        <p:nvGraphicFramePr>
          <p:cNvPr id="7" name="Tabla 2">
            <a:extLst>
              <a:ext uri="{FF2B5EF4-FFF2-40B4-BE49-F238E27FC236}">
                <a16:creationId xmlns:a16="http://schemas.microsoft.com/office/drawing/2014/main" id="{602F9F56-9801-93BA-68A8-A07967DFCF03}"/>
              </a:ext>
            </a:extLst>
          </p:cNvPr>
          <p:cNvGraphicFramePr>
            <a:graphicFrameLocks noGrp="1"/>
          </p:cNvGraphicFramePr>
          <p:nvPr>
            <p:extLst>
              <p:ext uri="{D42A27DB-BD31-4B8C-83A1-F6EECF244321}">
                <p14:modId xmlns:p14="http://schemas.microsoft.com/office/powerpoint/2010/main" val="288724089"/>
              </p:ext>
            </p:extLst>
          </p:nvPr>
        </p:nvGraphicFramePr>
        <p:xfrm>
          <a:off x="160709" y="900000"/>
          <a:ext cx="6142619" cy="4876226"/>
        </p:xfrm>
        <a:graphic>
          <a:graphicData uri="http://schemas.openxmlformats.org/drawingml/2006/table">
            <a:tbl>
              <a:tblPr firstRow="1" bandRow="1">
                <a:tableStyleId>{5C22544A-7EE6-4342-B048-85BDC9FD1C3A}</a:tableStyleId>
              </a:tblPr>
              <a:tblGrid>
                <a:gridCol w="1247961">
                  <a:extLst>
                    <a:ext uri="{9D8B030D-6E8A-4147-A177-3AD203B41FA5}">
                      <a16:colId xmlns:a16="http://schemas.microsoft.com/office/drawing/2014/main" val="20000"/>
                    </a:ext>
                  </a:extLst>
                </a:gridCol>
                <a:gridCol w="4894658">
                  <a:extLst>
                    <a:ext uri="{9D8B030D-6E8A-4147-A177-3AD203B41FA5}">
                      <a16:colId xmlns:a16="http://schemas.microsoft.com/office/drawing/2014/main" val="20001"/>
                    </a:ext>
                  </a:extLst>
                </a:gridCol>
              </a:tblGrid>
              <a:tr h="457176">
                <a:tc>
                  <a:txBody>
                    <a:bodyPr/>
                    <a:lstStyle/>
                    <a:p>
                      <a:pPr algn="ctr"/>
                      <a:r>
                        <a:rPr lang="en-GB" sz="1600" noProof="0" dirty="0">
                          <a:latin typeface="Verdana" panose="020B0604030504040204" pitchFamily="34" charset="0"/>
                          <a:ea typeface="Verdana" panose="020B0604030504040204" pitchFamily="34" charset="0"/>
                        </a:rPr>
                        <a:t>Partner</a:t>
                      </a:r>
                    </a:p>
                  </a:txBody>
                  <a:tcPr marL="91434" marR="91434" marT="45695" marB="456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600" dirty="0">
                          <a:latin typeface="Verdana" panose="020B0604030504040204" pitchFamily="34" charset="0"/>
                          <a:ea typeface="Verdana" panose="020B0604030504040204" pitchFamily="34" charset="0"/>
                        </a:rPr>
                        <a:t>Role</a:t>
                      </a:r>
                      <a:endParaRPr lang="en-GB" sz="1600" dirty="0">
                        <a:latin typeface="Verdana" panose="020B0604030504040204" pitchFamily="34" charset="0"/>
                        <a:ea typeface="Verdana" panose="020B0604030504040204" pitchFamily="34" charset="0"/>
                      </a:endParaRPr>
                    </a:p>
                  </a:txBody>
                  <a:tcPr marL="91434" marR="91434" marT="45695" marB="456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4283">
                <a:tc>
                  <a:txBody>
                    <a:bodyPr/>
                    <a:lstStyle/>
                    <a:p>
                      <a:pPr algn="ctr"/>
                      <a:r>
                        <a:rPr lang="es-ES" sz="1400" dirty="0">
                          <a:latin typeface="Verdana" panose="020B0604030504040204" pitchFamily="34" charset="0"/>
                          <a:ea typeface="Verdana" panose="020B0604030504040204" pitchFamily="34" charset="0"/>
                        </a:rPr>
                        <a:t>TEC</a:t>
                      </a:r>
                      <a:endParaRPr lang="en-GB" sz="1400" dirty="0">
                        <a:latin typeface="Verdana" panose="020B0604030504040204" pitchFamily="34" charset="0"/>
                        <a:ea typeface="Verdana" panose="020B0604030504040204" pitchFamily="34" charset="0"/>
                      </a:endParaRPr>
                    </a:p>
                  </a:txBody>
                  <a:tcPr marL="91434" marR="91434" marT="45695" marB="456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noProof="0" dirty="0">
                          <a:latin typeface="Verdana" panose="020B0604030504040204" pitchFamily="34" charset="0"/>
                          <a:ea typeface="Verdana" panose="020B0604030504040204" pitchFamily="34" charset="0"/>
                        </a:rPr>
                        <a:t>Membrane</a:t>
                      </a:r>
                      <a:r>
                        <a:rPr lang="es-ES" sz="1400" dirty="0">
                          <a:latin typeface="Verdana" panose="020B0604030504040204" pitchFamily="34" charset="0"/>
                          <a:ea typeface="Verdana" panose="020B0604030504040204" pitchFamily="34" charset="0"/>
                        </a:rPr>
                        <a:t> development and project coordination</a:t>
                      </a:r>
                      <a:endParaRPr lang="en-GB" sz="1400" dirty="0">
                        <a:latin typeface="Verdana" panose="020B0604030504040204" pitchFamily="34" charset="0"/>
                        <a:ea typeface="Verdana" panose="020B0604030504040204" pitchFamily="34" charset="0"/>
                      </a:endParaRPr>
                    </a:p>
                  </a:txBody>
                  <a:tcPr marL="91434" marR="91434" marT="45695" marB="456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4283">
                <a:tc>
                  <a:txBody>
                    <a:bodyPr/>
                    <a:lstStyle/>
                    <a:p>
                      <a:pPr algn="ctr"/>
                      <a:r>
                        <a:rPr lang="es-ES" sz="1400" dirty="0">
                          <a:latin typeface="Verdana" panose="020B0604030504040204" pitchFamily="34" charset="0"/>
                          <a:ea typeface="Verdana" panose="020B0604030504040204" pitchFamily="34" charset="0"/>
                        </a:rPr>
                        <a:t>TUE</a:t>
                      </a:r>
                      <a:endParaRPr lang="en-GB" sz="1400" dirty="0">
                        <a:latin typeface="Verdana" panose="020B0604030504040204" pitchFamily="34" charset="0"/>
                        <a:ea typeface="Verdana" panose="020B0604030504040204" pitchFamily="34" charset="0"/>
                      </a:endParaRPr>
                    </a:p>
                  </a:txBody>
                  <a:tcPr marL="91434" marR="91434"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dirty="0">
                          <a:latin typeface="Verdana" panose="020B0604030504040204" pitchFamily="34" charset="0"/>
                          <a:ea typeface="Verdana" panose="020B0604030504040204" pitchFamily="34" charset="0"/>
                        </a:rPr>
                        <a:t>Reactor development, lab testing and process design</a:t>
                      </a:r>
                    </a:p>
                  </a:txBody>
                  <a:tcPr marL="91434" marR="91434"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4283">
                <a:tc>
                  <a:txBody>
                    <a:bodyPr/>
                    <a:lstStyle/>
                    <a:p>
                      <a:pPr algn="ctr"/>
                      <a:r>
                        <a:rPr lang="es-ES" sz="1400" dirty="0">
                          <a:latin typeface="Verdana" panose="020B0604030504040204" pitchFamily="34" charset="0"/>
                          <a:ea typeface="Verdana" panose="020B0604030504040204" pitchFamily="34" charset="0"/>
                        </a:rPr>
                        <a:t>JM</a:t>
                      </a:r>
                      <a:endParaRPr lang="en-GB" sz="1400" dirty="0">
                        <a:latin typeface="Verdana" panose="020B0604030504040204" pitchFamily="34" charset="0"/>
                        <a:ea typeface="Verdana" panose="020B0604030504040204" pitchFamily="34" charset="0"/>
                      </a:endParaRPr>
                    </a:p>
                  </a:txBody>
                  <a:tcPr marL="91434" marR="91434"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dirty="0">
                          <a:latin typeface="Verdana" panose="020B0604030504040204" pitchFamily="34" charset="0"/>
                          <a:ea typeface="Verdana" panose="020B0604030504040204" pitchFamily="34" charset="0"/>
                        </a:rPr>
                        <a:t>Catalyst development for membrane reactor</a:t>
                      </a:r>
                    </a:p>
                  </a:txBody>
                  <a:tcPr marL="91434" marR="91434"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3816">
                <a:tc>
                  <a:txBody>
                    <a:bodyPr/>
                    <a:lstStyle/>
                    <a:p>
                      <a:pPr algn="ctr"/>
                      <a:r>
                        <a:rPr lang="es-ES" sz="1400" dirty="0">
                          <a:latin typeface="Verdana" panose="020B0604030504040204" pitchFamily="34" charset="0"/>
                          <a:ea typeface="Verdana" panose="020B0604030504040204" pitchFamily="34" charset="0"/>
                        </a:rPr>
                        <a:t>1CUBE</a:t>
                      </a:r>
                      <a:endParaRPr lang="en-GB" sz="1400" dirty="0">
                        <a:latin typeface="Verdana" panose="020B0604030504040204" pitchFamily="34" charset="0"/>
                        <a:ea typeface="Verdana" panose="020B0604030504040204" pitchFamily="34" charset="0"/>
                      </a:endParaRPr>
                    </a:p>
                  </a:txBody>
                  <a:tcPr marL="91434" marR="91434"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ES" sz="1400" dirty="0">
                          <a:latin typeface="Verdana" panose="020B0604030504040204" pitchFamily="34" charset="0"/>
                          <a:ea typeface="Verdana" panose="020B0604030504040204" pitchFamily="34" charset="0"/>
                        </a:rPr>
                        <a:t>Dissemination &amp; communication and support to project coordination</a:t>
                      </a:r>
                      <a:endParaRPr lang="en-GB" sz="1400" dirty="0">
                        <a:latin typeface="Verdana" panose="020B0604030504040204" pitchFamily="34" charset="0"/>
                        <a:ea typeface="Verdana" panose="020B0604030504040204" pitchFamily="34" charset="0"/>
                      </a:endParaRPr>
                    </a:p>
                  </a:txBody>
                  <a:tcPr marL="91434" marR="91434"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31876">
                <a:tc>
                  <a:txBody>
                    <a:bodyPr/>
                    <a:lstStyle/>
                    <a:p>
                      <a:pPr algn="ctr"/>
                      <a:r>
                        <a:rPr lang="es-ES" sz="1400" dirty="0">
                          <a:latin typeface="Verdana" panose="020B0604030504040204" pitchFamily="34" charset="0"/>
                          <a:ea typeface="Verdana" panose="020B0604030504040204" pitchFamily="34" charset="0"/>
                        </a:rPr>
                        <a:t>H2SITE</a:t>
                      </a:r>
                      <a:endParaRPr lang="en-GB" sz="1400" dirty="0">
                        <a:latin typeface="Verdana" panose="020B0604030504040204" pitchFamily="34" charset="0"/>
                        <a:ea typeface="Verdana" panose="020B0604030504040204" pitchFamily="34" charset="0"/>
                      </a:endParaRPr>
                    </a:p>
                  </a:txBody>
                  <a:tcPr marL="91434" marR="91434"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ES" sz="1400" dirty="0">
                          <a:latin typeface="Verdana" panose="020B0604030504040204" pitchFamily="34" charset="0"/>
                          <a:ea typeface="Verdana" panose="020B0604030504040204" pitchFamily="34" charset="0"/>
                        </a:rPr>
                        <a:t>Onboard conversion technology scaleup (membrane reactor)</a:t>
                      </a:r>
                      <a:endParaRPr lang="en-GB" sz="1400" dirty="0">
                        <a:latin typeface="Verdana" panose="020B0604030504040204" pitchFamily="34" charset="0"/>
                        <a:ea typeface="Verdana" panose="020B0604030504040204" pitchFamily="34" charset="0"/>
                      </a:endParaRPr>
                    </a:p>
                  </a:txBody>
                  <a:tcPr marL="91434" marR="91434"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42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latin typeface="Verdana" panose="020B0604030504040204" pitchFamily="34" charset="0"/>
                          <a:ea typeface="Verdana" panose="020B0604030504040204" pitchFamily="34" charset="0"/>
                        </a:rPr>
                        <a:t>FER, FERSA</a:t>
                      </a:r>
                      <a:endParaRPr lang="en-GB" sz="1400" dirty="0">
                        <a:latin typeface="Verdana" panose="020B0604030504040204" pitchFamily="34" charset="0"/>
                        <a:ea typeface="Verdana" panose="020B0604030504040204" pitchFamily="34" charset="0"/>
                      </a:endParaRPr>
                    </a:p>
                  </a:txBody>
                  <a:tcPr marL="91434" marR="91434"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dirty="0">
                          <a:latin typeface="Verdana" panose="020B0604030504040204" pitchFamily="34" charset="0"/>
                          <a:ea typeface="Verdana" panose="020B0604030504040204" pitchFamily="34" charset="0"/>
                        </a:rPr>
                        <a:t>Ammonia supply, system testing and integration</a:t>
                      </a:r>
                      <a:endParaRPr lang="en-GB" sz="1400" dirty="0">
                        <a:latin typeface="Verdana" panose="020B0604030504040204" pitchFamily="34" charset="0"/>
                        <a:ea typeface="Verdana" panose="020B0604030504040204" pitchFamily="34" charset="0"/>
                      </a:endParaRPr>
                    </a:p>
                  </a:txBody>
                  <a:tcPr marL="91434" marR="91434"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4283">
                <a:tc>
                  <a:txBody>
                    <a:bodyPr/>
                    <a:lstStyle/>
                    <a:p>
                      <a:pPr algn="ctr"/>
                      <a:r>
                        <a:rPr lang="es-ES" sz="1400" dirty="0">
                          <a:latin typeface="Verdana" panose="020B0604030504040204" pitchFamily="34" charset="0"/>
                          <a:ea typeface="Verdana" panose="020B0604030504040204" pitchFamily="34" charset="0"/>
                        </a:rPr>
                        <a:t>CHALMERS</a:t>
                      </a:r>
                      <a:endParaRPr lang="en-GB" sz="1400" dirty="0">
                        <a:latin typeface="Verdana" panose="020B0604030504040204" pitchFamily="34" charset="0"/>
                        <a:ea typeface="Verdana" panose="020B0604030504040204" pitchFamily="34" charset="0"/>
                      </a:endParaRPr>
                    </a:p>
                  </a:txBody>
                  <a:tcPr marL="91434" marR="91434"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ES" sz="1400" dirty="0">
                          <a:latin typeface="Verdana" panose="020B0604030504040204" pitchFamily="34" charset="0"/>
                          <a:ea typeface="Verdana" panose="020B0604030504040204" pitchFamily="34" charset="0"/>
                        </a:rPr>
                        <a:t>LCA &amp; LCC, regulation and exploitation</a:t>
                      </a:r>
                      <a:endParaRPr lang="en-GB" sz="1400" dirty="0">
                        <a:latin typeface="Verdana" panose="020B0604030504040204" pitchFamily="34" charset="0"/>
                        <a:ea typeface="Verdana" panose="020B0604030504040204" pitchFamily="34" charset="0"/>
                      </a:endParaRPr>
                    </a:p>
                  </a:txBody>
                  <a:tcPr marL="91434" marR="91434"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154">
                <a:tc>
                  <a:txBody>
                    <a:bodyPr/>
                    <a:lstStyle/>
                    <a:p>
                      <a:pPr algn="ctr"/>
                      <a:r>
                        <a:rPr lang="es-ES" sz="1400" dirty="0">
                          <a:latin typeface="Verdana" panose="020B0604030504040204" pitchFamily="34" charset="0"/>
                          <a:ea typeface="Verdana" panose="020B0604030504040204" pitchFamily="34" charset="0"/>
                        </a:rPr>
                        <a:t>CORVUS,</a:t>
                      </a:r>
                    </a:p>
                    <a:p>
                      <a:pPr algn="ctr"/>
                      <a:r>
                        <a:rPr lang="es-ES" sz="1400" dirty="0">
                          <a:latin typeface="Verdana" panose="020B0604030504040204" pitchFamily="34" charset="0"/>
                          <a:ea typeface="Verdana" panose="020B0604030504040204" pitchFamily="34" charset="0"/>
                        </a:rPr>
                        <a:t>NUVERA</a:t>
                      </a:r>
                      <a:endParaRPr lang="en-GB" sz="1400" dirty="0">
                        <a:latin typeface="Verdana" panose="020B0604030504040204" pitchFamily="34" charset="0"/>
                        <a:ea typeface="Verdana" panose="020B0604030504040204" pitchFamily="34" charset="0"/>
                      </a:endParaRPr>
                    </a:p>
                  </a:txBody>
                  <a:tcPr marL="91434" marR="91434"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ES" sz="1400" dirty="0">
                          <a:latin typeface="Verdana" panose="020B0604030504040204" pitchFamily="34" charset="0"/>
                          <a:ea typeface="Verdana" panose="020B0604030504040204" pitchFamily="34" charset="0"/>
                        </a:rPr>
                        <a:t>FC development &amp; scale up</a:t>
                      </a:r>
                      <a:endParaRPr lang="en-GB" sz="1400" dirty="0">
                        <a:latin typeface="Verdana" panose="020B0604030504040204" pitchFamily="34" charset="0"/>
                        <a:ea typeface="Verdana" panose="020B0604030504040204" pitchFamily="34" charset="0"/>
                      </a:endParaRPr>
                    </a:p>
                  </a:txBody>
                  <a:tcPr marL="91434" marR="91434" marT="45695" marB="456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74283">
                <a:tc>
                  <a:txBody>
                    <a:bodyPr/>
                    <a:lstStyle/>
                    <a:p>
                      <a:pPr algn="ctr"/>
                      <a:r>
                        <a:rPr lang="es-ES" sz="1400" dirty="0">
                          <a:latin typeface="Verdana" panose="020B0604030504040204" pitchFamily="34" charset="0"/>
                          <a:ea typeface="Verdana" panose="020B0604030504040204" pitchFamily="34" charset="0"/>
                        </a:rPr>
                        <a:t>LEC</a:t>
                      </a:r>
                      <a:endParaRPr lang="en-GB" sz="1400" dirty="0">
                        <a:latin typeface="Verdana" panose="020B0604030504040204" pitchFamily="34" charset="0"/>
                        <a:ea typeface="Verdana" panose="020B0604030504040204" pitchFamily="34" charset="0"/>
                      </a:endParaRPr>
                    </a:p>
                  </a:txBody>
                  <a:tcPr marL="91434" marR="91434"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noProof="0" dirty="0">
                          <a:latin typeface="Verdana" panose="020B0604030504040204" pitchFamily="34" charset="0"/>
                          <a:ea typeface="Verdana" panose="020B0604030504040204" pitchFamily="34" charset="0"/>
                        </a:rPr>
                        <a:t>Engine</a:t>
                      </a:r>
                      <a:r>
                        <a:rPr lang="es-ES" sz="1400" dirty="0">
                          <a:latin typeface="Verdana" panose="020B0604030504040204" pitchFamily="34" charset="0"/>
                          <a:ea typeface="Verdana" panose="020B0604030504040204" pitchFamily="34" charset="0"/>
                        </a:rPr>
                        <a:t> development</a:t>
                      </a:r>
                      <a:endParaRPr lang="en-GB" sz="1400" dirty="0">
                        <a:latin typeface="Verdana" panose="020B0604030504040204" pitchFamily="34" charset="0"/>
                        <a:ea typeface="Verdana" panose="020B0604030504040204" pitchFamily="34" charset="0"/>
                      </a:endParaRPr>
                    </a:p>
                  </a:txBody>
                  <a:tcPr marL="91434" marR="91434"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74283">
                <a:tc>
                  <a:txBody>
                    <a:bodyPr/>
                    <a:lstStyle/>
                    <a:p>
                      <a:pPr algn="ctr"/>
                      <a:r>
                        <a:rPr lang="en-GB" sz="1400" dirty="0">
                          <a:latin typeface="Verdana" panose="020B0604030504040204" pitchFamily="34" charset="0"/>
                          <a:ea typeface="Verdana" panose="020B0604030504040204" pitchFamily="34" charset="0"/>
                        </a:rPr>
                        <a:t>ASTANDER</a:t>
                      </a:r>
                    </a:p>
                  </a:txBody>
                  <a:tcPr marL="91434" marR="91434"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dirty="0">
                          <a:latin typeface="Verdana" panose="020B0604030504040204" pitchFamily="34" charset="0"/>
                          <a:ea typeface="Verdana" panose="020B0604030504040204" pitchFamily="34" charset="0"/>
                        </a:rPr>
                        <a:t>Preliminary design of power train for the ships</a:t>
                      </a:r>
                    </a:p>
                  </a:txBody>
                  <a:tcPr marL="91434" marR="91434"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74283">
                <a:tc>
                  <a:txBody>
                    <a:bodyPr/>
                    <a:lstStyle/>
                    <a:p>
                      <a:pPr algn="ctr"/>
                      <a:r>
                        <a:rPr lang="en-GB" sz="1400" dirty="0">
                          <a:latin typeface="Verdana" panose="020B0604030504040204" pitchFamily="34" charset="0"/>
                          <a:ea typeface="Verdana" panose="020B0604030504040204" pitchFamily="34" charset="0"/>
                        </a:rPr>
                        <a:t>BV</a:t>
                      </a:r>
                    </a:p>
                  </a:txBody>
                  <a:tcPr marL="91434" marR="91434"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a:latin typeface="Verdana" panose="020B0604030504040204" pitchFamily="34" charset="0"/>
                          <a:ea typeface="Verdana" panose="020B0604030504040204" pitchFamily="34" charset="0"/>
                        </a:rPr>
                        <a:t>Develop partial amendments on EU and IMO regulations on the use of ammonia</a:t>
                      </a:r>
                      <a:endParaRPr lang="en-GB" sz="1400" dirty="0">
                        <a:latin typeface="Verdana" panose="020B0604030504040204" pitchFamily="34" charset="0"/>
                        <a:ea typeface="Verdana" panose="020B0604030504040204" pitchFamily="34" charset="0"/>
                      </a:endParaRPr>
                    </a:p>
                  </a:txBody>
                  <a:tcPr marL="91434" marR="91434"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8000006"/>
                  </a:ext>
                </a:extLst>
              </a:tr>
            </a:tbl>
          </a:graphicData>
        </a:graphic>
      </p:graphicFrame>
      <p:sp>
        <p:nvSpPr>
          <p:cNvPr id="8" name="Title 1">
            <a:extLst>
              <a:ext uri="{FF2B5EF4-FFF2-40B4-BE49-F238E27FC236}">
                <a16:creationId xmlns:a16="http://schemas.microsoft.com/office/drawing/2014/main" id="{16C2F89E-2026-F4EF-9D40-9F8F7F80FD2F}"/>
              </a:ext>
            </a:extLst>
          </p:cNvPr>
          <p:cNvSpPr>
            <a:spLocks noGrp="1"/>
          </p:cNvSpPr>
          <p:nvPr>
            <p:ph type="title"/>
          </p:nvPr>
        </p:nvSpPr>
        <p:spPr>
          <a:xfrm>
            <a:off x="2196350" y="0"/>
            <a:ext cx="8446250" cy="900000"/>
          </a:xfrm>
        </p:spPr>
        <p:txBody>
          <a:bodyPr/>
          <a:lstStyle/>
          <a:p>
            <a:r>
              <a:rPr lang="en-GB" altLang="en-US" sz="2800" b="1" dirty="0">
                <a:latin typeface="Arial" panose="020B0604020202020204" pitchFamily="34" charset="0"/>
              </a:rPr>
              <a:t>PARTICIPANTS AND CONSORTIUM SYNERGIES</a:t>
            </a:r>
            <a:endParaRPr lang="en-GB" dirty="0"/>
          </a:p>
        </p:txBody>
      </p:sp>
      <p:pic>
        <p:nvPicPr>
          <p:cNvPr id="11" name="Picture 10">
            <a:extLst>
              <a:ext uri="{FF2B5EF4-FFF2-40B4-BE49-F238E27FC236}">
                <a16:creationId xmlns:a16="http://schemas.microsoft.com/office/drawing/2014/main" id="{73F9CC06-0970-0C65-45BC-677CE6AF073E}"/>
              </a:ext>
            </a:extLst>
          </p:cNvPr>
          <p:cNvPicPr>
            <a:picLocks noChangeAspect="1"/>
          </p:cNvPicPr>
          <p:nvPr/>
        </p:nvPicPr>
        <p:blipFill>
          <a:blip r:embed="rId2"/>
          <a:stretch>
            <a:fillRect/>
          </a:stretch>
        </p:blipFill>
        <p:spPr>
          <a:xfrm>
            <a:off x="6437114" y="1030630"/>
            <a:ext cx="5730737" cy="4596782"/>
          </a:xfrm>
          <a:prstGeom prst="rect">
            <a:avLst/>
          </a:prstGeom>
        </p:spPr>
      </p:pic>
    </p:spTree>
    <p:extLst>
      <p:ext uri="{BB962C8B-B14F-4D97-AF65-F5344CB8AC3E}">
        <p14:creationId xmlns:p14="http://schemas.microsoft.com/office/powerpoint/2010/main" val="328622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BEF1596-6116-8C7B-316A-E3F4C48041C3}"/>
              </a:ext>
            </a:extLst>
          </p:cNvPr>
          <p:cNvSpPr>
            <a:spLocks noGrp="1"/>
          </p:cNvSpPr>
          <p:nvPr>
            <p:ph type="ftr" sz="quarter" idx="3"/>
          </p:nvPr>
        </p:nvSpPr>
        <p:spPr/>
        <p:txBody>
          <a:bodyPr/>
          <a:lstStyle/>
          <a:p>
            <a:r>
              <a:rPr lang="en-GB" dirty="0"/>
              <a:t>Disclosure or reproduction without prior permission of APOLO project is prohibited.</a:t>
            </a:r>
            <a:endParaRPr lang="LID4096" dirty="0"/>
          </a:p>
        </p:txBody>
      </p:sp>
      <p:pic>
        <p:nvPicPr>
          <p:cNvPr id="21" name="Picture 20">
            <a:extLst>
              <a:ext uri="{FF2B5EF4-FFF2-40B4-BE49-F238E27FC236}">
                <a16:creationId xmlns:a16="http://schemas.microsoft.com/office/drawing/2014/main" id="{192C1E16-6F43-5CF9-7D64-E48AB93407D8}"/>
              </a:ext>
            </a:extLst>
          </p:cNvPr>
          <p:cNvPicPr>
            <a:picLocks noChangeAspect="1"/>
          </p:cNvPicPr>
          <p:nvPr/>
        </p:nvPicPr>
        <p:blipFill>
          <a:blip r:embed="rId2"/>
          <a:stretch>
            <a:fillRect/>
          </a:stretch>
        </p:blipFill>
        <p:spPr>
          <a:xfrm>
            <a:off x="1243832" y="835755"/>
            <a:ext cx="9704335" cy="5186489"/>
          </a:xfrm>
          <a:prstGeom prst="rect">
            <a:avLst/>
          </a:prstGeom>
        </p:spPr>
      </p:pic>
      <p:sp>
        <p:nvSpPr>
          <p:cNvPr id="3" name="Title 1">
            <a:extLst>
              <a:ext uri="{FF2B5EF4-FFF2-40B4-BE49-F238E27FC236}">
                <a16:creationId xmlns:a16="http://schemas.microsoft.com/office/drawing/2014/main" id="{4220514C-D1A7-C890-34B2-EE7DE59549C5}"/>
              </a:ext>
            </a:extLst>
          </p:cNvPr>
          <p:cNvSpPr>
            <a:spLocks noGrp="1"/>
          </p:cNvSpPr>
          <p:nvPr>
            <p:ph type="title"/>
          </p:nvPr>
        </p:nvSpPr>
        <p:spPr>
          <a:xfrm>
            <a:off x="2412250" y="0"/>
            <a:ext cx="7920000" cy="900000"/>
          </a:xfrm>
        </p:spPr>
        <p:txBody>
          <a:bodyPr/>
          <a:lstStyle/>
          <a:p>
            <a:r>
              <a:rPr lang="en-GB" altLang="en-US" sz="2800" b="1" dirty="0">
                <a:latin typeface="Arial" panose="020B0604020202020204" pitchFamily="34" charset="0"/>
              </a:rPr>
              <a:t>METHODOLOGY AND EXECUTION</a:t>
            </a:r>
            <a:endParaRPr lang="en-GB" dirty="0"/>
          </a:p>
        </p:txBody>
      </p:sp>
    </p:spTree>
    <p:extLst>
      <p:ext uri="{BB962C8B-B14F-4D97-AF65-F5344CB8AC3E}">
        <p14:creationId xmlns:p14="http://schemas.microsoft.com/office/powerpoint/2010/main" val="2682205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BE52C0D-65A8-BCE2-F76E-B93A7D0872DF}"/>
              </a:ext>
            </a:extLst>
          </p:cNvPr>
          <p:cNvSpPr>
            <a:spLocks noGrp="1"/>
          </p:cNvSpPr>
          <p:nvPr>
            <p:ph type="ftr" sz="quarter" idx="3"/>
          </p:nvPr>
        </p:nvSpPr>
        <p:spPr/>
        <p:txBody>
          <a:bodyPr/>
          <a:lstStyle/>
          <a:p>
            <a:r>
              <a:rPr lang="en-GB" dirty="0"/>
              <a:t>Disclosure or reproduction without prior permission of APOLO project is prohibited.</a:t>
            </a:r>
            <a:endParaRPr lang="LID4096" dirty="0"/>
          </a:p>
        </p:txBody>
      </p:sp>
      <p:sp>
        <p:nvSpPr>
          <p:cNvPr id="5" name="Title 1">
            <a:extLst>
              <a:ext uri="{FF2B5EF4-FFF2-40B4-BE49-F238E27FC236}">
                <a16:creationId xmlns:a16="http://schemas.microsoft.com/office/drawing/2014/main" id="{114DFC3A-1F7C-9EDF-35AC-B171FE267E4E}"/>
              </a:ext>
            </a:extLst>
          </p:cNvPr>
          <p:cNvSpPr>
            <a:spLocks noGrp="1"/>
          </p:cNvSpPr>
          <p:nvPr>
            <p:ph type="title"/>
          </p:nvPr>
        </p:nvSpPr>
        <p:spPr>
          <a:xfrm>
            <a:off x="2412250" y="0"/>
            <a:ext cx="7920000" cy="900000"/>
          </a:xfrm>
        </p:spPr>
        <p:txBody>
          <a:bodyPr/>
          <a:lstStyle/>
          <a:p>
            <a:r>
              <a:rPr lang="en-GB" altLang="en-US" sz="2800" b="1" dirty="0">
                <a:latin typeface="Arial" panose="020B0604020202020204" pitchFamily="34" charset="0"/>
              </a:rPr>
              <a:t>METHODOLOGY AND EXECUTION</a:t>
            </a:r>
            <a:endParaRPr lang="en-GB" dirty="0"/>
          </a:p>
        </p:txBody>
      </p:sp>
      <p:pic>
        <p:nvPicPr>
          <p:cNvPr id="6" name="Picture 5">
            <a:extLst>
              <a:ext uri="{FF2B5EF4-FFF2-40B4-BE49-F238E27FC236}">
                <a16:creationId xmlns:a16="http://schemas.microsoft.com/office/drawing/2014/main" id="{31D59C2F-AFDA-0F52-C9F4-9E747EC2A57B}"/>
              </a:ext>
            </a:extLst>
          </p:cNvPr>
          <p:cNvPicPr>
            <a:picLocks noChangeAspect="1"/>
          </p:cNvPicPr>
          <p:nvPr/>
        </p:nvPicPr>
        <p:blipFill>
          <a:blip r:embed="rId2"/>
          <a:stretch>
            <a:fillRect/>
          </a:stretch>
        </p:blipFill>
        <p:spPr>
          <a:xfrm>
            <a:off x="2412250" y="755246"/>
            <a:ext cx="7565792" cy="5151566"/>
          </a:xfrm>
          <a:prstGeom prst="rect">
            <a:avLst/>
          </a:prstGeom>
        </p:spPr>
      </p:pic>
    </p:spTree>
    <p:extLst>
      <p:ext uri="{BB962C8B-B14F-4D97-AF65-F5344CB8AC3E}">
        <p14:creationId xmlns:p14="http://schemas.microsoft.com/office/powerpoint/2010/main" val="3478679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BE52C0D-65A8-BCE2-F76E-B93A7D0872DF}"/>
              </a:ext>
            </a:extLst>
          </p:cNvPr>
          <p:cNvSpPr>
            <a:spLocks noGrp="1"/>
          </p:cNvSpPr>
          <p:nvPr>
            <p:ph type="ftr" sz="quarter" idx="3"/>
          </p:nvPr>
        </p:nvSpPr>
        <p:spPr/>
        <p:txBody>
          <a:bodyPr/>
          <a:lstStyle/>
          <a:p>
            <a:r>
              <a:rPr lang="en-GB" dirty="0"/>
              <a:t>Disclosure or reproduction without prior permission of APOLO project is prohibited.</a:t>
            </a:r>
            <a:endParaRPr lang="LID4096" dirty="0"/>
          </a:p>
        </p:txBody>
      </p:sp>
      <p:sp>
        <p:nvSpPr>
          <p:cNvPr id="5" name="Title 1">
            <a:extLst>
              <a:ext uri="{FF2B5EF4-FFF2-40B4-BE49-F238E27FC236}">
                <a16:creationId xmlns:a16="http://schemas.microsoft.com/office/drawing/2014/main" id="{114DFC3A-1F7C-9EDF-35AC-B171FE267E4E}"/>
              </a:ext>
            </a:extLst>
          </p:cNvPr>
          <p:cNvSpPr>
            <a:spLocks noGrp="1"/>
          </p:cNvSpPr>
          <p:nvPr>
            <p:ph type="title"/>
          </p:nvPr>
        </p:nvSpPr>
        <p:spPr>
          <a:xfrm>
            <a:off x="2412250" y="0"/>
            <a:ext cx="7920000" cy="900000"/>
          </a:xfrm>
        </p:spPr>
        <p:txBody>
          <a:bodyPr/>
          <a:lstStyle/>
          <a:p>
            <a:r>
              <a:rPr lang="en-GB" altLang="en-US" sz="2800" b="1" dirty="0">
                <a:latin typeface="Arial" panose="020B0604020202020204" pitchFamily="34" charset="0"/>
              </a:rPr>
              <a:t>EXPECTED OUTCOMES </a:t>
            </a:r>
          </a:p>
        </p:txBody>
      </p:sp>
      <p:sp>
        <p:nvSpPr>
          <p:cNvPr id="7" name="TextBox 6">
            <a:extLst>
              <a:ext uri="{FF2B5EF4-FFF2-40B4-BE49-F238E27FC236}">
                <a16:creationId xmlns:a16="http://schemas.microsoft.com/office/drawing/2014/main" id="{F3257E01-201E-F6A6-2D0C-4CDE0636F913}"/>
              </a:ext>
            </a:extLst>
          </p:cNvPr>
          <p:cNvSpPr txBox="1"/>
          <p:nvPr/>
        </p:nvSpPr>
        <p:spPr>
          <a:xfrm>
            <a:off x="52473" y="900000"/>
            <a:ext cx="12087054" cy="4708981"/>
          </a:xfrm>
          <a:prstGeom prst="rect">
            <a:avLst/>
          </a:prstGeom>
          <a:noFill/>
        </p:spPr>
        <p:txBody>
          <a:bodyPr wrap="square">
            <a:spAutoFit/>
          </a:bodyPr>
          <a:lstStyle/>
          <a:p>
            <a:pPr marL="285750" indent="-285750">
              <a:spcAft>
                <a:spcPts val="600"/>
              </a:spcAft>
              <a:buClr>
                <a:srgbClr val="155783"/>
              </a:buClr>
              <a:buFont typeface="Arial" panose="020B0604020202020204" pitchFamily="34" charset="0"/>
              <a:buChar char="•"/>
            </a:pPr>
            <a:r>
              <a:rPr lang="en-GB" sz="1800" dirty="0">
                <a:solidFill>
                  <a:srgbClr val="000000"/>
                </a:solidFill>
                <a:effectLst/>
                <a:latin typeface="Verdana" panose="020B0604030504040204" pitchFamily="34" charset="0"/>
                <a:ea typeface="Verdana" panose="020B0604030504040204" pitchFamily="34" charset="0"/>
              </a:rPr>
              <a:t>APOLO will work to tackle the challenges of </a:t>
            </a:r>
            <a:r>
              <a:rPr lang="en-GB" sz="1800" dirty="0">
                <a:solidFill>
                  <a:srgbClr val="FF0000"/>
                </a:solidFill>
                <a:effectLst/>
                <a:latin typeface="Verdana" panose="020B0604030504040204" pitchFamily="34" charset="0"/>
                <a:ea typeface="Verdana" panose="020B0604030504040204" pitchFamily="34" charset="0"/>
              </a:rPr>
              <a:t>power conversion</a:t>
            </a:r>
            <a:r>
              <a:rPr lang="en-GB" sz="1800" dirty="0">
                <a:solidFill>
                  <a:srgbClr val="000000"/>
                </a:solidFill>
                <a:effectLst/>
                <a:latin typeface="Verdana" panose="020B0604030504040204" pitchFamily="34" charset="0"/>
                <a:ea typeface="Verdana" panose="020B0604030504040204" pitchFamily="34" charset="0"/>
              </a:rPr>
              <a:t> from ammonia and develop a flexible and efficient ammonia cracking technology coupled with FCs and engines to fully </a:t>
            </a:r>
            <a:r>
              <a:rPr lang="en-GB" sz="1800" dirty="0">
                <a:solidFill>
                  <a:srgbClr val="FF0000"/>
                </a:solidFill>
                <a:effectLst/>
                <a:latin typeface="Verdana" panose="020B0604030504040204" pitchFamily="34" charset="0"/>
                <a:ea typeface="Verdana" panose="020B0604030504040204" pitchFamily="34" charset="0"/>
              </a:rPr>
              <a:t>decarbonize the maritime sector.</a:t>
            </a:r>
          </a:p>
          <a:p>
            <a:pPr marL="285750" indent="-285750">
              <a:spcAft>
                <a:spcPts val="600"/>
              </a:spcAft>
              <a:buClr>
                <a:srgbClr val="155783"/>
              </a:buClr>
              <a:buFont typeface="Arial" panose="020B0604020202020204" pitchFamily="34" charset="0"/>
              <a:buChar char="•"/>
            </a:pPr>
            <a:r>
              <a:rPr lang="en-GB" dirty="0">
                <a:latin typeface="Verdana" panose="020B0604030504040204" pitchFamily="34" charset="0"/>
                <a:ea typeface="Verdana" panose="020B0604030504040204" pitchFamily="34" charset="0"/>
              </a:rPr>
              <a:t>Full </a:t>
            </a:r>
            <a:r>
              <a:rPr lang="en-GB" dirty="0">
                <a:solidFill>
                  <a:srgbClr val="FF0000"/>
                </a:solidFill>
                <a:latin typeface="Verdana" panose="020B0604030504040204" pitchFamily="34" charset="0"/>
                <a:ea typeface="Verdana" panose="020B0604030504040204" pitchFamily="34" charset="0"/>
              </a:rPr>
              <a:t>value chain</a:t>
            </a:r>
            <a:r>
              <a:rPr lang="en-GB" dirty="0">
                <a:latin typeface="Verdana" panose="020B0604030504040204" pitchFamily="34" charset="0"/>
                <a:ea typeface="Verdana" panose="020B0604030504040204" pitchFamily="34" charset="0"/>
              </a:rPr>
              <a:t> covers from the synthesis of Ammonia (FER) to the shipbuilder (ASTANDER) going through all key component manufacturers reinforce the energy independence of Europe.</a:t>
            </a:r>
          </a:p>
          <a:p>
            <a:pPr marL="285750" indent="-285750">
              <a:spcAft>
                <a:spcPts val="600"/>
              </a:spcAft>
              <a:buClr>
                <a:srgbClr val="155783"/>
              </a:buClr>
              <a:buFont typeface="Arial" panose="020B0604020202020204" pitchFamily="34" charset="0"/>
              <a:buChar char="•"/>
            </a:pPr>
            <a:r>
              <a:rPr lang="en-GB" sz="1800" dirty="0">
                <a:solidFill>
                  <a:srgbClr val="000000"/>
                </a:solidFill>
                <a:effectLst/>
                <a:latin typeface="Verdana" panose="020B0604030504040204" pitchFamily="34" charset="0"/>
                <a:ea typeface="Verdana" panose="020B0604030504040204" pitchFamily="34" charset="0"/>
              </a:rPr>
              <a:t>The technologies developed are </a:t>
            </a:r>
            <a:r>
              <a:rPr lang="en-GB" sz="1800" dirty="0">
                <a:solidFill>
                  <a:srgbClr val="FF0000"/>
                </a:solidFill>
                <a:effectLst/>
                <a:latin typeface="Verdana" panose="020B0604030504040204" pitchFamily="34" charset="0"/>
                <a:ea typeface="Verdana" panose="020B0604030504040204" pitchFamily="34" charset="0"/>
              </a:rPr>
              <a:t>modular</a:t>
            </a:r>
            <a:r>
              <a:rPr lang="en-GB" sz="1800" dirty="0">
                <a:solidFill>
                  <a:srgbClr val="000000"/>
                </a:solidFill>
                <a:effectLst/>
                <a:latin typeface="Verdana" panose="020B0604030504040204" pitchFamily="34" charset="0"/>
                <a:ea typeface="Verdana" panose="020B0604030504040204" pitchFamily="34" charset="0"/>
              </a:rPr>
              <a:t> and </a:t>
            </a:r>
            <a:r>
              <a:rPr lang="en-GB" sz="1800" dirty="0">
                <a:solidFill>
                  <a:srgbClr val="FF0000"/>
                </a:solidFill>
                <a:effectLst/>
                <a:latin typeface="Verdana" panose="020B0604030504040204" pitchFamily="34" charset="0"/>
                <a:ea typeface="Verdana" panose="020B0604030504040204" pitchFamily="34" charset="0"/>
              </a:rPr>
              <a:t>easily scalable. </a:t>
            </a:r>
            <a:r>
              <a:rPr lang="en-GB" sz="1800" dirty="0">
                <a:solidFill>
                  <a:srgbClr val="000000"/>
                </a:solidFill>
                <a:effectLst/>
                <a:latin typeface="Verdana" panose="020B0604030504040204" pitchFamily="34" charset="0"/>
                <a:ea typeface="Verdana" panose="020B0604030504040204" pitchFamily="34" charset="0"/>
              </a:rPr>
              <a:t>The prototypes will have a power output of 125kW, becoming the previous step before jumping to MW scale. </a:t>
            </a:r>
          </a:p>
          <a:p>
            <a:pPr marL="285750" indent="-285750">
              <a:spcAft>
                <a:spcPts val="600"/>
              </a:spcAft>
              <a:buClr>
                <a:srgbClr val="155783"/>
              </a:buClr>
              <a:buFont typeface="Arial" panose="020B0604020202020204" pitchFamily="34" charset="0"/>
              <a:buChar char="•"/>
            </a:pPr>
            <a:r>
              <a:rPr lang="en-GB" sz="1800">
                <a:solidFill>
                  <a:srgbClr val="000000"/>
                </a:solidFill>
                <a:effectLst/>
                <a:latin typeface="Verdana" panose="020B0604030504040204" pitchFamily="34" charset="0"/>
                <a:ea typeface="Verdana" panose="020B0604030504040204" pitchFamily="34" charset="0"/>
              </a:rPr>
              <a:t>The results from the LCA, LCC and sLCA are combined for an integrated conclusion on the </a:t>
            </a:r>
            <a:r>
              <a:rPr lang="en-GB" sz="1800">
                <a:solidFill>
                  <a:srgbClr val="FF0000"/>
                </a:solidFill>
                <a:effectLst/>
                <a:latin typeface="Verdana" panose="020B0604030504040204" pitchFamily="34" charset="0"/>
                <a:ea typeface="Verdana" panose="020B0604030504040204" pitchFamily="34" charset="0"/>
              </a:rPr>
              <a:t>sustainability</a:t>
            </a:r>
            <a:r>
              <a:rPr lang="en-GB" sz="1800">
                <a:solidFill>
                  <a:srgbClr val="000000"/>
                </a:solidFill>
                <a:effectLst/>
                <a:latin typeface="Verdana" panose="020B0604030504040204" pitchFamily="34" charset="0"/>
                <a:ea typeface="Verdana" panose="020B0604030504040204" pitchFamily="34" charset="0"/>
              </a:rPr>
              <a:t> of the APOLO technology.</a:t>
            </a:r>
            <a:endParaRPr lang="en-GB" sz="1800" dirty="0">
              <a:solidFill>
                <a:srgbClr val="000000"/>
              </a:solidFill>
              <a:effectLst/>
              <a:latin typeface="Verdana" panose="020B0604030504040204" pitchFamily="34" charset="0"/>
              <a:ea typeface="Verdana" panose="020B0604030504040204" pitchFamily="34" charset="0"/>
            </a:endParaRPr>
          </a:p>
          <a:p>
            <a:pPr marL="742950" lvl="1" indent="-285750">
              <a:spcAft>
                <a:spcPts val="600"/>
              </a:spcAft>
              <a:buClr>
                <a:srgbClr val="155783"/>
              </a:buClr>
              <a:buFont typeface="Courier New" panose="02070309020205020404" pitchFamily="49" charset="0"/>
              <a:buChar char="o"/>
            </a:pPr>
            <a:r>
              <a:rPr lang="en-GB" dirty="0">
                <a:solidFill>
                  <a:srgbClr val="000000"/>
                </a:solidFill>
                <a:latin typeface="Verdana" panose="020B0604030504040204" pitchFamily="34" charset="0"/>
                <a:ea typeface="Verdana" panose="020B0604030504040204" pitchFamily="34" charset="0"/>
              </a:rPr>
              <a:t>Aims to s</a:t>
            </a:r>
            <a:r>
              <a:rPr lang="en-GB" dirty="0">
                <a:solidFill>
                  <a:srgbClr val="000000"/>
                </a:solidFill>
                <a:effectLst/>
                <a:latin typeface="Verdana" panose="020B0604030504040204" pitchFamily="34" charset="0"/>
                <a:ea typeface="Verdana" panose="020B0604030504040204" pitchFamily="34" charset="0"/>
              </a:rPr>
              <a:t>uggest </a:t>
            </a:r>
            <a:r>
              <a:rPr lang="en-GB" dirty="0">
                <a:solidFill>
                  <a:srgbClr val="FF0000"/>
                </a:solidFill>
                <a:effectLst/>
                <a:latin typeface="Verdana" panose="020B0604030504040204" pitchFamily="34" charset="0"/>
                <a:ea typeface="Verdana" panose="020B0604030504040204" pitchFamily="34" charset="0"/>
              </a:rPr>
              <a:t>amendments on EU and IMO regulations </a:t>
            </a:r>
            <a:r>
              <a:rPr lang="en-GB" dirty="0">
                <a:solidFill>
                  <a:srgbClr val="000000"/>
                </a:solidFill>
                <a:effectLst/>
                <a:latin typeface="Verdana" panose="020B0604030504040204" pitchFamily="34" charset="0"/>
                <a:ea typeface="Verdana" panose="020B0604030504040204" pitchFamily="34" charset="0"/>
              </a:rPr>
              <a:t>on the use of ammonia as fuel/power conversion systems for the maritime sector. </a:t>
            </a:r>
          </a:p>
          <a:p>
            <a:pPr marL="742950" lvl="1" indent="-285750">
              <a:spcAft>
                <a:spcPts val="600"/>
              </a:spcAft>
              <a:buClr>
                <a:srgbClr val="155783"/>
              </a:buClr>
              <a:buFont typeface="Courier New" panose="02070309020205020404" pitchFamily="49" charset="0"/>
              <a:buChar char="o"/>
            </a:pPr>
            <a:r>
              <a:rPr lang="en-GB" dirty="0">
                <a:solidFill>
                  <a:srgbClr val="000000"/>
                </a:solidFill>
                <a:effectLst/>
                <a:latin typeface="Verdana" panose="020B0604030504040204" pitchFamily="34" charset="0"/>
                <a:ea typeface="Verdana" panose="020B0604030504040204" pitchFamily="34" charset="0"/>
              </a:rPr>
              <a:t>An </a:t>
            </a:r>
            <a:r>
              <a:rPr lang="en-GB" dirty="0">
                <a:solidFill>
                  <a:srgbClr val="FF0000"/>
                </a:solidFill>
                <a:effectLst/>
                <a:latin typeface="Verdana" panose="020B0604030504040204" pitchFamily="34" charset="0"/>
                <a:ea typeface="Verdana" panose="020B0604030504040204" pitchFamily="34" charset="0"/>
              </a:rPr>
              <a:t>HSE assessment </a:t>
            </a:r>
            <a:r>
              <a:rPr lang="en-GB" dirty="0">
                <a:solidFill>
                  <a:srgbClr val="000000"/>
                </a:solidFill>
                <a:effectLst/>
                <a:latin typeface="Verdana" panose="020B0604030504040204" pitchFamily="34" charset="0"/>
                <a:ea typeface="Verdana" panose="020B0604030504040204" pitchFamily="34" charset="0"/>
              </a:rPr>
              <a:t>inspired by HAZOP/HAZID protocols and procedures will be performed where a preliminary Safety Engineering will be included. </a:t>
            </a:r>
          </a:p>
          <a:p>
            <a:pPr marL="742950" lvl="1" indent="-285750">
              <a:spcAft>
                <a:spcPts val="600"/>
              </a:spcAft>
              <a:buClr>
                <a:srgbClr val="155783"/>
              </a:buClr>
              <a:buFont typeface="Courier New" panose="02070309020205020404" pitchFamily="49" charset="0"/>
              <a:buChar char="o"/>
            </a:pPr>
            <a:r>
              <a:rPr lang="en-GB" dirty="0">
                <a:solidFill>
                  <a:srgbClr val="000000"/>
                </a:solidFill>
                <a:effectLst/>
                <a:latin typeface="Verdana" panose="020B0604030504040204" pitchFamily="34" charset="0"/>
                <a:ea typeface="Verdana" panose="020B0604030504040204" pitchFamily="34" charset="0"/>
              </a:rPr>
              <a:t>During APOLO, a </a:t>
            </a:r>
            <a:r>
              <a:rPr lang="en-GB" dirty="0">
                <a:solidFill>
                  <a:srgbClr val="FF0000"/>
                </a:solidFill>
                <a:effectLst/>
                <a:latin typeface="Verdana" panose="020B0604030504040204" pitchFamily="34" charset="0"/>
                <a:ea typeface="Verdana" panose="020B0604030504040204" pitchFamily="34" charset="0"/>
              </a:rPr>
              <a:t>TEA</a:t>
            </a:r>
            <a:r>
              <a:rPr lang="en-GB" dirty="0">
                <a:solidFill>
                  <a:srgbClr val="000000"/>
                </a:solidFill>
                <a:effectLst/>
                <a:latin typeface="Verdana" panose="020B0604030504040204" pitchFamily="34" charset="0"/>
                <a:ea typeface="Verdana" panose="020B0604030504040204" pitchFamily="34" charset="0"/>
              </a:rPr>
              <a:t> and a </a:t>
            </a:r>
            <a:r>
              <a:rPr lang="en-GB" dirty="0">
                <a:solidFill>
                  <a:srgbClr val="FF0000"/>
                </a:solidFill>
                <a:effectLst/>
                <a:latin typeface="Verdana" panose="020B0604030504040204" pitchFamily="34" charset="0"/>
                <a:ea typeface="Verdana" panose="020B0604030504040204" pitchFamily="34" charset="0"/>
              </a:rPr>
              <a:t>LCC</a:t>
            </a:r>
            <a:r>
              <a:rPr lang="en-GB" dirty="0">
                <a:solidFill>
                  <a:srgbClr val="000000"/>
                </a:solidFill>
                <a:effectLst/>
                <a:latin typeface="Verdana" panose="020B0604030504040204" pitchFamily="34" charset="0"/>
                <a:ea typeface="Verdana" panose="020B0604030504040204" pitchFamily="34" charset="0"/>
              </a:rPr>
              <a:t> will be done, evaluating the cost of investments, operation, maintenance and end-of-life disposal. </a:t>
            </a:r>
            <a:endParaRPr lang="en-GB" dirty="0">
              <a:solidFill>
                <a:srgbClr val="00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5132270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C5C04DB-F022-E05E-05A6-45CB6E384E7B}"/>
              </a:ext>
            </a:extLst>
          </p:cNvPr>
          <p:cNvSpPr txBox="1"/>
          <p:nvPr/>
        </p:nvSpPr>
        <p:spPr>
          <a:xfrm>
            <a:off x="3046269" y="3628868"/>
            <a:ext cx="6099462" cy="615553"/>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ANGELA MARY THOMAS</a:t>
            </a: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1BDF2"/>
                </a:solidFill>
                <a:effectLst/>
                <a:uLnTx/>
                <a:uFillTx/>
                <a:latin typeface="Verdana" panose="020B0604030504040204" pitchFamily="34" charset="0"/>
                <a:ea typeface="Verdana" panose="020B0604030504040204" pitchFamily="34" charset="0"/>
                <a:cs typeface="+mn-cs"/>
              </a:rPr>
              <a:t>angela.thomas@tecnalia.com</a:t>
            </a:r>
            <a:endParaRPr kumimoji="0" lang="en-NL" sz="1400" b="0" i="0" u="none" strike="noStrike" kern="1200" cap="none" spc="0" normalizeH="0" baseline="0" noProof="0" dirty="0">
              <a:ln>
                <a:noFill/>
              </a:ln>
              <a:solidFill>
                <a:srgbClr val="11BDF2"/>
              </a:solidFill>
              <a:effectLst/>
              <a:uLnTx/>
              <a:uFillTx/>
              <a:latin typeface="Verdana" panose="020B0604030504040204" pitchFamily="34" charset="0"/>
              <a:ea typeface="Verdana" panose="020B0604030504040204" pitchFamily="34" charset="0"/>
              <a:cs typeface="+mn-cs"/>
            </a:endParaRPr>
          </a:p>
        </p:txBody>
      </p:sp>
      <p:grpSp>
        <p:nvGrpSpPr>
          <p:cNvPr id="13" name="Group 12">
            <a:extLst>
              <a:ext uri="{FF2B5EF4-FFF2-40B4-BE49-F238E27FC236}">
                <a16:creationId xmlns:a16="http://schemas.microsoft.com/office/drawing/2014/main" id="{0F44AE7B-759F-4594-B272-FEC14ECB4F40}"/>
              </a:ext>
            </a:extLst>
          </p:cNvPr>
          <p:cNvGrpSpPr/>
          <p:nvPr/>
        </p:nvGrpSpPr>
        <p:grpSpPr>
          <a:xfrm>
            <a:off x="718875" y="0"/>
            <a:ext cx="10754249" cy="792000"/>
            <a:chOff x="1042386" y="-54429"/>
            <a:chExt cx="10754249" cy="792000"/>
          </a:xfrm>
        </p:grpSpPr>
        <p:pic>
          <p:nvPicPr>
            <p:cNvPr id="9" name="Picture 8">
              <a:extLst>
                <a:ext uri="{FF2B5EF4-FFF2-40B4-BE49-F238E27FC236}">
                  <a16:creationId xmlns:a16="http://schemas.microsoft.com/office/drawing/2014/main" id="{7317A11E-907D-9F72-AEC7-90AD26908152}"/>
                </a:ext>
              </a:extLst>
            </p:cNvPr>
            <p:cNvPicPr>
              <a:picLocks noChangeAspect="1"/>
            </p:cNvPicPr>
            <p:nvPr/>
          </p:nvPicPr>
          <p:blipFill>
            <a:blip r:embed="rId2"/>
            <a:stretch>
              <a:fillRect/>
            </a:stretch>
          </p:blipFill>
          <p:spPr>
            <a:xfrm>
              <a:off x="1042386" y="-54429"/>
              <a:ext cx="6647612" cy="792000"/>
            </a:xfrm>
            <a:prstGeom prst="rect">
              <a:avLst/>
            </a:prstGeom>
            <a:solidFill>
              <a:schemeClr val="bg1"/>
            </a:solidFill>
          </p:spPr>
        </p:pic>
        <p:sp>
          <p:nvSpPr>
            <p:cNvPr id="12" name="TextBox 11">
              <a:extLst>
                <a:ext uri="{FF2B5EF4-FFF2-40B4-BE49-F238E27FC236}">
                  <a16:creationId xmlns:a16="http://schemas.microsoft.com/office/drawing/2014/main" id="{2C363AC0-CFBB-66A4-074A-97A145A205C2}"/>
                </a:ext>
              </a:extLst>
            </p:cNvPr>
            <p:cNvSpPr txBox="1"/>
            <p:nvPr/>
          </p:nvSpPr>
          <p:spPr>
            <a:xfrm>
              <a:off x="7689998" y="189562"/>
              <a:ext cx="4106637" cy="369332"/>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1A3C8A"/>
                  </a:solidFill>
                  <a:effectLst/>
                  <a:uLnTx/>
                  <a:uFillTx/>
                  <a:latin typeface="Verdana" panose="020B0604030504040204" pitchFamily="34" charset="0"/>
                  <a:ea typeface="Verdana" panose="020B0604030504040204" pitchFamily="34" charset="0"/>
                  <a:cs typeface="+mn-cs"/>
                </a:rPr>
                <a:t>Milazzo, Italy – 3rd </a:t>
              </a:r>
              <a:r>
                <a:rPr kumimoji="0" lang="en-US" sz="1800" b="0" i="0" u="none" strike="noStrike" kern="1200" cap="none" spc="0" normalizeH="0" baseline="0" noProof="0" dirty="0">
                  <a:ln>
                    <a:noFill/>
                  </a:ln>
                  <a:solidFill>
                    <a:srgbClr val="1A3C8A"/>
                  </a:solidFill>
                  <a:effectLst/>
                  <a:uLnTx/>
                  <a:uFillTx/>
                  <a:latin typeface="Verdana" panose="020B0604030504040204" pitchFamily="34" charset="0"/>
                  <a:ea typeface="Verdana" panose="020B0604030504040204" pitchFamily="34" charset="0"/>
                  <a:cs typeface="+mn-cs"/>
                </a:rPr>
                <a:t> of July 2024</a:t>
              </a:r>
              <a:endParaRPr kumimoji="0" lang="en-NL" sz="1800" b="0" i="0" u="none" strike="noStrike" kern="1200" cap="none" spc="0" normalizeH="0" baseline="0" noProof="0" dirty="0">
                <a:ln>
                  <a:noFill/>
                </a:ln>
                <a:solidFill>
                  <a:srgbClr val="1A3C8A"/>
                </a:solidFill>
                <a:effectLst/>
                <a:uLnTx/>
                <a:uFillTx/>
                <a:latin typeface="Verdana" panose="020B0604030504040204" pitchFamily="34" charset="0"/>
                <a:ea typeface="Verdana" panose="020B0604030504040204" pitchFamily="34" charset="0"/>
                <a:cs typeface="+mn-cs"/>
              </a:endParaRPr>
            </a:p>
          </p:txBody>
        </p:sp>
      </p:grpSp>
    </p:spTree>
    <p:extLst>
      <p:ext uri="{BB962C8B-B14F-4D97-AF65-F5344CB8AC3E}">
        <p14:creationId xmlns:p14="http://schemas.microsoft.com/office/powerpoint/2010/main" val="288795864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AF9EE0-3C4D-B9C1-F61D-12DCF62B8011}"/>
              </a:ext>
            </a:extLst>
          </p:cNvPr>
          <p:cNvPicPr>
            <a:picLocks noChangeAspect="1"/>
          </p:cNvPicPr>
          <p:nvPr/>
        </p:nvPicPr>
        <p:blipFill>
          <a:blip r:embed="rId2"/>
          <a:stretch>
            <a:fillRect/>
          </a:stretch>
        </p:blipFill>
        <p:spPr>
          <a:xfrm>
            <a:off x="1935021" y="1631906"/>
            <a:ext cx="6605898" cy="4359223"/>
          </a:xfrm>
          <a:prstGeom prst="rect">
            <a:avLst/>
          </a:prstGeom>
        </p:spPr>
      </p:pic>
      <p:sp>
        <p:nvSpPr>
          <p:cNvPr id="2" name="Title 1">
            <a:extLst>
              <a:ext uri="{FF2B5EF4-FFF2-40B4-BE49-F238E27FC236}">
                <a16:creationId xmlns:a16="http://schemas.microsoft.com/office/drawing/2014/main" id="{C3CDB4CE-C7E9-7112-D12A-6396F00F4638}"/>
              </a:ext>
            </a:extLst>
          </p:cNvPr>
          <p:cNvSpPr>
            <a:spLocks noGrp="1"/>
          </p:cNvSpPr>
          <p:nvPr>
            <p:ph type="title"/>
          </p:nvPr>
        </p:nvSpPr>
        <p:spPr/>
        <p:txBody>
          <a:bodyPr/>
          <a:lstStyle/>
          <a:p>
            <a:r>
              <a:rPr lang="en-GB" altLang="en-US" dirty="0"/>
              <a:t>APOLO PROJECT CONTRACT</a:t>
            </a:r>
            <a:endParaRPr lang="en-GB" dirty="0"/>
          </a:p>
        </p:txBody>
      </p:sp>
      <p:sp>
        <p:nvSpPr>
          <p:cNvPr id="5" name="Footer Placeholder 4">
            <a:extLst>
              <a:ext uri="{FF2B5EF4-FFF2-40B4-BE49-F238E27FC236}">
                <a16:creationId xmlns:a16="http://schemas.microsoft.com/office/drawing/2014/main" id="{23AED0B1-69B7-16DB-00CE-0473AC6F86F5}"/>
              </a:ext>
            </a:extLst>
          </p:cNvPr>
          <p:cNvSpPr>
            <a:spLocks noGrp="1"/>
          </p:cNvSpPr>
          <p:nvPr>
            <p:ph type="ftr" sz="quarter" idx="3"/>
          </p:nvPr>
        </p:nvSpPr>
        <p:spPr/>
        <p:txBody>
          <a:bodyPr/>
          <a:lstStyle/>
          <a:p>
            <a:r>
              <a:rPr lang="en-GB" dirty="0"/>
              <a:t>Disclosure or reproduction without prior permission of APOLO project is prohibited.</a:t>
            </a:r>
            <a:endParaRPr lang="LID4096" dirty="0"/>
          </a:p>
        </p:txBody>
      </p:sp>
      <p:graphicFrame>
        <p:nvGraphicFramePr>
          <p:cNvPr id="6" name="Table 14">
            <a:extLst>
              <a:ext uri="{FF2B5EF4-FFF2-40B4-BE49-F238E27FC236}">
                <a16:creationId xmlns:a16="http://schemas.microsoft.com/office/drawing/2014/main" id="{22A915DD-5DBF-3817-4CBB-ECF4F820D1BC}"/>
              </a:ext>
            </a:extLst>
          </p:cNvPr>
          <p:cNvGraphicFramePr>
            <a:graphicFrameLocks noGrp="1"/>
          </p:cNvGraphicFramePr>
          <p:nvPr>
            <p:extLst>
              <p:ext uri="{D42A27DB-BD31-4B8C-83A1-F6EECF244321}">
                <p14:modId xmlns:p14="http://schemas.microsoft.com/office/powerpoint/2010/main" val="4145672398"/>
              </p:ext>
            </p:extLst>
          </p:nvPr>
        </p:nvGraphicFramePr>
        <p:xfrm>
          <a:off x="44652" y="4821062"/>
          <a:ext cx="4822800" cy="1066800"/>
        </p:xfrm>
        <a:graphic>
          <a:graphicData uri="http://schemas.openxmlformats.org/drawingml/2006/table">
            <a:tbl>
              <a:tblPr firstRow="1" bandRow="1">
                <a:tableStyleId>{5C22544A-7EE6-4342-B048-85BDC9FD1C3A}</a:tableStyleId>
              </a:tblPr>
              <a:tblGrid>
                <a:gridCol w="4822800">
                  <a:extLst>
                    <a:ext uri="{9D8B030D-6E8A-4147-A177-3AD203B41FA5}">
                      <a16:colId xmlns:a16="http://schemas.microsoft.com/office/drawing/2014/main" val="2184478506"/>
                    </a:ext>
                  </a:extLst>
                </a:gridCol>
              </a:tblGrid>
              <a:tr h="467308">
                <a:tc>
                  <a:txBody>
                    <a:bodyPr/>
                    <a:lstStyle/>
                    <a:p>
                      <a:pPr marL="0" marR="0" lvl="1" indent="0" algn="l" defTabSz="914400" rtl="0" eaLnBrk="1" fontAlgn="auto" latinLnBrk="0" hangingPunct="1">
                        <a:lnSpc>
                          <a:spcPct val="100000"/>
                        </a:lnSpc>
                        <a:spcBef>
                          <a:spcPts val="600"/>
                        </a:spcBef>
                        <a:spcAft>
                          <a:spcPts val="600"/>
                        </a:spcAft>
                        <a:buClr>
                          <a:srgbClr val="0070C0"/>
                        </a:buClr>
                        <a:buSzTx/>
                        <a:buFont typeface="Wingdings" panose="05000000000000000000" pitchFamily="2" charset="2"/>
                        <a:buNone/>
                        <a:tabLst/>
                        <a:defRPr/>
                      </a:pPr>
                      <a:r>
                        <a:rPr lang="en-GB" sz="1800" b="1" kern="1200" dirty="0">
                          <a:solidFill>
                            <a:srgbClr val="155783"/>
                          </a:solidFill>
                          <a:latin typeface="Verdana" panose="020B0604030504040204" pitchFamily="34" charset="0"/>
                          <a:ea typeface="Verdana" panose="020B0604030504040204" pitchFamily="34" charset="0"/>
                          <a:cs typeface="Times New Roman" panose="02020603050405020304" pitchFamily="18" charset="0"/>
                        </a:rPr>
                        <a:t>Granting Authority</a:t>
                      </a:r>
                    </a:p>
                    <a:p>
                      <a:pPr marL="0" marR="0" lvl="1" indent="0" algn="l" defTabSz="914400" rtl="0" eaLnBrk="1" fontAlgn="auto" latinLnBrk="0" hangingPunct="1">
                        <a:lnSpc>
                          <a:spcPct val="100000"/>
                        </a:lnSpc>
                        <a:spcBef>
                          <a:spcPts val="600"/>
                        </a:spcBef>
                        <a:spcAft>
                          <a:spcPts val="600"/>
                        </a:spcAft>
                        <a:buClr>
                          <a:srgbClr val="0070C0"/>
                        </a:buClr>
                        <a:buSzTx/>
                        <a:buFont typeface="Wingdings" panose="05000000000000000000" pitchFamily="2" charset="2"/>
                        <a:buNone/>
                        <a:tabLst/>
                        <a:defRPr/>
                      </a:pPr>
                      <a:r>
                        <a:rPr lang="en-GB" sz="1800" b="0" kern="1200" dirty="0">
                          <a:solidFill>
                            <a:schemeClr val="tx1"/>
                          </a:solidFill>
                          <a:latin typeface="Verdana" panose="020B0604030504040204" pitchFamily="34" charset="0"/>
                          <a:ea typeface="Verdana" panose="020B0604030504040204" pitchFamily="34" charset="0"/>
                          <a:cs typeface="Times New Roman" panose="02020603050405020304" pitchFamily="18" charset="0"/>
                        </a:rPr>
                        <a:t>European Climate, Infrastructure and Environment Executive Agency (CINEA)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4173096"/>
                  </a:ext>
                </a:extLst>
              </a:tr>
            </a:tbl>
          </a:graphicData>
        </a:graphic>
      </p:graphicFrame>
      <p:sp>
        <p:nvSpPr>
          <p:cNvPr id="10" name="TextBox 9">
            <a:extLst>
              <a:ext uri="{FF2B5EF4-FFF2-40B4-BE49-F238E27FC236}">
                <a16:creationId xmlns:a16="http://schemas.microsoft.com/office/drawing/2014/main" id="{5CB8A418-4069-DA32-C75B-5A952311DBAF}"/>
              </a:ext>
            </a:extLst>
          </p:cNvPr>
          <p:cNvSpPr txBox="1"/>
          <p:nvPr/>
        </p:nvSpPr>
        <p:spPr>
          <a:xfrm>
            <a:off x="385825" y="831687"/>
            <a:ext cx="7820025" cy="800219"/>
          </a:xfrm>
          <a:prstGeom prst="rect">
            <a:avLst/>
          </a:prstGeom>
          <a:noFill/>
        </p:spPr>
        <p:txBody>
          <a:bodyPr wrap="square">
            <a:spAutoFit/>
          </a:bodyPr>
          <a:lstStyle/>
          <a:p>
            <a:pPr marL="0" lvl="1">
              <a:spcBef>
                <a:spcPts val="600"/>
              </a:spcBef>
              <a:spcAft>
                <a:spcPts val="600"/>
              </a:spcAft>
              <a:buClr>
                <a:srgbClr val="0070C0"/>
              </a:buClr>
              <a:defRPr/>
            </a:pPr>
            <a:r>
              <a:rPr lang="en-GB" b="1" dirty="0">
                <a:solidFill>
                  <a:srgbClr val="155783"/>
                </a:solidFill>
                <a:latin typeface="Verdana" panose="020B0604030504040204" pitchFamily="34" charset="0"/>
                <a:ea typeface="Verdana" panose="020B0604030504040204" pitchFamily="34" charset="0"/>
                <a:cs typeface="Times New Roman" panose="02020603050405020304" pitchFamily="18" charset="0"/>
              </a:rPr>
              <a:t>Contract number: </a:t>
            </a:r>
            <a:r>
              <a:rPr lang="en-GB" b="0" i="0" u="none" strike="noStrike" baseline="0" dirty="0">
                <a:solidFill>
                  <a:schemeClr val="tx1"/>
                </a:solidFill>
                <a:latin typeface="Verdana" panose="020B0604030504040204" pitchFamily="34" charset="0"/>
                <a:ea typeface="Verdana" panose="020B0604030504040204" pitchFamily="34" charset="0"/>
                <a:cs typeface="Times New Roman" panose="02020603050405020304" pitchFamily="18" charset="0"/>
              </a:rPr>
              <a:t>101138466</a:t>
            </a:r>
            <a:endParaRPr lang="en-GB" b="0"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marL="0" lvl="1">
              <a:spcBef>
                <a:spcPts val="600"/>
              </a:spcBef>
              <a:spcAft>
                <a:spcPts val="600"/>
              </a:spcAft>
              <a:buClr>
                <a:srgbClr val="0070C0"/>
              </a:buClr>
              <a:defRPr/>
            </a:pPr>
            <a:r>
              <a:rPr lang="en-GB" b="1" dirty="0">
                <a:solidFill>
                  <a:srgbClr val="155783"/>
                </a:solidFill>
                <a:latin typeface="Verdana" panose="020B0604030504040204" pitchFamily="34" charset="0"/>
                <a:ea typeface="Verdana" panose="020B0604030504040204" pitchFamily="34" charset="0"/>
                <a:cs typeface="Times New Roman" panose="02020603050405020304" pitchFamily="18" charset="0"/>
              </a:rPr>
              <a:t>Type of Action: </a:t>
            </a:r>
            <a:r>
              <a:rPr lang="en-GB" b="0" dirty="0">
                <a:solidFill>
                  <a:schemeClr val="tx1"/>
                </a:solidFill>
                <a:latin typeface="Verdana" panose="020B0604030504040204" pitchFamily="34" charset="0"/>
                <a:ea typeface="Verdana" panose="020B0604030504040204" pitchFamily="34" charset="0"/>
                <a:cs typeface="Times New Roman" panose="02020603050405020304" pitchFamily="18" charset="0"/>
              </a:rPr>
              <a:t>HORIZON Research - Innovation Action (RIA)</a:t>
            </a:r>
            <a:endParaRPr lang="en-GB" dirty="0"/>
          </a:p>
        </p:txBody>
      </p:sp>
      <p:sp>
        <p:nvSpPr>
          <p:cNvPr id="14" name="TextBox 13">
            <a:extLst>
              <a:ext uri="{FF2B5EF4-FFF2-40B4-BE49-F238E27FC236}">
                <a16:creationId xmlns:a16="http://schemas.microsoft.com/office/drawing/2014/main" id="{68652722-3E5D-C264-4353-570D2BB5810B}"/>
              </a:ext>
            </a:extLst>
          </p:cNvPr>
          <p:cNvSpPr txBox="1"/>
          <p:nvPr/>
        </p:nvSpPr>
        <p:spPr>
          <a:xfrm>
            <a:off x="7915635" y="4610541"/>
            <a:ext cx="4348960" cy="1231106"/>
          </a:xfrm>
          <a:prstGeom prst="rect">
            <a:avLst/>
          </a:prstGeom>
          <a:noFill/>
        </p:spPr>
        <p:txBody>
          <a:bodyPr wrap="square">
            <a:spAutoFit/>
          </a:bodyPr>
          <a:lstStyle/>
          <a:p>
            <a:pPr marL="0" lvl="1" indent="0">
              <a:spcBef>
                <a:spcPts val="600"/>
              </a:spcBef>
              <a:spcAft>
                <a:spcPts val="600"/>
              </a:spcAft>
              <a:buClr>
                <a:srgbClr val="0070C0"/>
              </a:buClr>
              <a:buFont typeface="Arial" panose="020B0604020202020204" pitchFamily="34" charset="0"/>
              <a:buNone/>
              <a:defRPr/>
            </a:pPr>
            <a:r>
              <a:rPr lang="en-GB" b="1" dirty="0">
                <a:solidFill>
                  <a:srgbClr val="155783"/>
                </a:solidFill>
                <a:latin typeface="Verdana" panose="020B0604030504040204" pitchFamily="34" charset="0"/>
                <a:ea typeface="Verdana" panose="020B0604030504040204" pitchFamily="34" charset="0"/>
                <a:cs typeface="Times New Roman" panose="02020603050405020304" pitchFamily="18" charset="0"/>
              </a:rPr>
              <a:t>Starting date: </a:t>
            </a:r>
            <a:r>
              <a:rPr lang="en-GB" b="0" dirty="0">
                <a:latin typeface="Verdana" panose="020B0604030504040204" pitchFamily="34" charset="0"/>
                <a:ea typeface="Verdana" panose="020B0604030504040204" pitchFamily="34" charset="0"/>
                <a:cs typeface="Times New Roman" panose="02020603050405020304" pitchFamily="18" charset="0"/>
              </a:rPr>
              <a:t>1</a:t>
            </a:r>
            <a:r>
              <a:rPr lang="en-GB" b="0" baseline="30000" dirty="0">
                <a:latin typeface="Verdana" panose="020B0604030504040204" pitchFamily="34" charset="0"/>
                <a:ea typeface="Verdana" panose="020B0604030504040204" pitchFamily="34" charset="0"/>
                <a:cs typeface="Times New Roman" panose="02020603050405020304" pitchFamily="18" charset="0"/>
              </a:rPr>
              <a:t>st</a:t>
            </a:r>
            <a:r>
              <a:rPr lang="en-GB" b="0" dirty="0">
                <a:latin typeface="Verdana" panose="020B0604030504040204" pitchFamily="34" charset="0"/>
                <a:ea typeface="Verdana" panose="020B0604030504040204" pitchFamily="34" charset="0"/>
                <a:cs typeface="Times New Roman" panose="02020603050405020304" pitchFamily="18" charset="0"/>
              </a:rPr>
              <a:t> of January 2024 </a:t>
            </a:r>
          </a:p>
          <a:p>
            <a:pPr marL="0" lvl="1" indent="0">
              <a:spcBef>
                <a:spcPts val="600"/>
              </a:spcBef>
              <a:spcAft>
                <a:spcPts val="600"/>
              </a:spcAft>
              <a:buClr>
                <a:srgbClr val="0070C0"/>
              </a:buClr>
              <a:buFont typeface="Arial" panose="020B0604020202020204" pitchFamily="34" charset="0"/>
              <a:buNone/>
              <a:defRPr/>
            </a:pPr>
            <a:r>
              <a:rPr lang="en-GB" b="1" dirty="0">
                <a:solidFill>
                  <a:srgbClr val="155783"/>
                </a:solidFill>
                <a:latin typeface="Verdana" panose="020B0604030504040204" pitchFamily="34" charset="0"/>
                <a:ea typeface="Verdana" panose="020B0604030504040204" pitchFamily="34" charset="0"/>
                <a:cs typeface="Times New Roman" panose="02020603050405020304" pitchFamily="18" charset="0"/>
              </a:rPr>
              <a:t>Duration: </a:t>
            </a:r>
            <a:r>
              <a:rPr lang="en-GB" b="0" dirty="0">
                <a:latin typeface="Verdana" panose="020B0604030504040204" pitchFamily="34" charset="0"/>
                <a:ea typeface="Verdana" panose="020B0604030504040204" pitchFamily="34" charset="0"/>
                <a:cs typeface="Times New Roman" panose="02020603050405020304" pitchFamily="18" charset="0"/>
              </a:rPr>
              <a:t>48 months</a:t>
            </a:r>
          </a:p>
          <a:p>
            <a:pPr marL="0" lvl="1">
              <a:spcBef>
                <a:spcPts val="600"/>
              </a:spcBef>
              <a:spcAft>
                <a:spcPts val="600"/>
              </a:spcAft>
              <a:buClr>
                <a:srgbClr val="0070C0"/>
              </a:buClr>
              <a:defRPr/>
            </a:pPr>
            <a:r>
              <a:rPr lang="en-GB" b="1" dirty="0">
                <a:solidFill>
                  <a:srgbClr val="155783"/>
                </a:solidFill>
                <a:latin typeface="Verdana" panose="020B0604030504040204" pitchFamily="34" charset="0"/>
                <a:ea typeface="Verdana" panose="020B0604030504040204" pitchFamily="34" charset="0"/>
                <a:cs typeface="Times New Roman" panose="02020603050405020304" pitchFamily="18" charset="0"/>
              </a:rPr>
              <a:t>Project funding: </a:t>
            </a:r>
            <a:r>
              <a:rPr lang="en-GB" b="0" dirty="0">
                <a:latin typeface="Verdana" panose="020B0604030504040204" pitchFamily="34" charset="0"/>
                <a:ea typeface="Verdana" panose="020B0604030504040204" pitchFamily="34" charset="0"/>
                <a:cs typeface="Times New Roman" panose="02020603050405020304" pitchFamily="18" charset="0"/>
              </a:rPr>
              <a:t>€ </a:t>
            </a:r>
            <a:r>
              <a:rPr lang="en-GB" dirty="0">
                <a:latin typeface="Verdana" panose="020B0604030504040204" pitchFamily="34" charset="0"/>
                <a:ea typeface="Verdana" panose="020B0604030504040204" pitchFamily="34" charset="0"/>
                <a:cs typeface="Times New Roman" panose="02020603050405020304" pitchFamily="18" charset="0"/>
              </a:rPr>
              <a:t>7,511,266.25</a:t>
            </a:r>
          </a:p>
        </p:txBody>
      </p:sp>
      <p:pic>
        <p:nvPicPr>
          <p:cNvPr id="3" name="Picture 2">
            <a:extLst>
              <a:ext uri="{FF2B5EF4-FFF2-40B4-BE49-F238E27FC236}">
                <a16:creationId xmlns:a16="http://schemas.microsoft.com/office/drawing/2014/main" id="{8847C3D3-A524-D9EB-83BE-0DF6AA0C26E9}"/>
              </a:ext>
            </a:extLst>
          </p:cNvPr>
          <p:cNvPicPr>
            <a:picLocks noChangeAspect="1"/>
          </p:cNvPicPr>
          <p:nvPr/>
        </p:nvPicPr>
        <p:blipFill>
          <a:blip r:embed="rId3"/>
          <a:stretch>
            <a:fillRect/>
          </a:stretch>
        </p:blipFill>
        <p:spPr>
          <a:xfrm>
            <a:off x="9544071" y="1976462"/>
            <a:ext cx="2030144" cy="1835055"/>
          </a:xfrm>
          <a:prstGeom prst="rect">
            <a:avLst/>
          </a:prstGeom>
        </p:spPr>
      </p:pic>
    </p:spTree>
    <p:extLst>
      <p:ext uri="{BB962C8B-B14F-4D97-AF65-F5344CB8AC3E}">
        <p14:creationId xmlns:p14="http://schemas.microsoft.com/office/powerpoint/2010/main" val="2974696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66EA8-EB48-890E-CE83-4F369E97450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24601F7-6890-49D1-DA1C-84910C536EAE}"/>
              </a:ext>
            </a:extLst>
          </p:cNvPr>
          <p:cNvSpPr txBox="1"/>
          <p:nvPr/>
        </p:nvSpPr>
        <p:spPr>
          <a:xfrm>
            <a:off x="2881310" y="157054"/>
            <a:ext cx="6480000" cy="540000"/>
          </a:xfrm>
          <a:prstGeom prst="rect">
            <a:avLst/>
          </a:prstGeom>
          <a:noFill/>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155783"/>
                </a:solidFill>
                <a:effectLst/>
                <a:uLnTx/>
                <a:uFillTx/>
                <a:latin typeface="Verdana" panose="020B0604030504040204" pitchFamily="34" charset="0"/>
                <a:ea typeface="Verdana" panose="020B0604030504040204" pitchFamily="34" charset="0"/>
              </a:rPr>
              <a:t>OUTLINE</a:t>
            </a:r>
          </a:p>
        </p:txBody>
      </p:sp>
      <p:sp>
        <p:nvSpPr>
          <p:cNvPr id="14" name="Footer Placeholder 13">
            <a:extLst>
              <a:ext uri="{FF2B5EF4-FFF2-40B4-BE49-F238E27FC236}">
                <a16:creationId xmlns:a16="http://schemas.microsoft.com/office/drawing/2014/main" id="{61F7AEAA-3970-2F1A-B51F-964F8D9E972C}"/>
              </a:ext>
            </a:extLst>
          </p:cNvPr>
          <p:cNvSpPr>
            <a:spLocks noGrp="1"/>
          </p:cNvSpPr>
          <p:nvPr>
            <p:ph type="ftr" sz="quarter" idx="3"/>
          </p:nvPr>
        </p:nvSpPr>
        <p:spPr>
          <a:prstGeom prst="rect">
            <a:avLst/>
          </a:prstGeom>
        </p:spPr>
        <p:txBody>
          <a:bodyPr/>
          <a:lstStyle/>
          <a:p>
            <a:r>
              <a:rPr lang="en-GB" dirty="0"/>
              <a:t>Disclosure or reproduction without prior permission of APOLO project is prohibited.</a:t>
            </a:r>
            <a:endParaRPr lang="LID4096" dirty="0"/>
          </a:p>
        </p:txBody>
      </p:sp>
      <p:sp>
        <p:nvSpPr>
          <p:cNvPr id="2" name="Content Placeholder 4">
            <a:extLst>
              <a:ext uri="{FF2B5EF4-FFF2-40B4-BE49-F238E27FC236}">
                <a16:creationId xmlns:a16="http://schemas.microsoft.com/office/drawing/2014/main" id="{6A773B48-6068-C9D7-C3A9-5D6CC0DC9A61}"/>
              </a:ext>
            </a:extLst>
          </p:cNvPr>
          <p:cNvSpPr>
            <a:spLocks noGrp="1"/>
          </p:cNvSpPr>
          <p:nvPr>
            <p:ph idx="1"/>
          </p:nvPr>
        </p:nvSpPr>
        <p:spPr>
          <a:xfrm>
            <a:off x="911566" y="1339066"/>
            <a:ext cx="10711220" cy="2954284"/>
          </a:xfrm>
        </p:spPr>
        <p:txBody>
          <a:bodyPr>
            <a:noAutofit/>
          </a:bodyPr>
          <a:lstStyle/>
          <a:p>
            <a:pPr eaLnBrk="1" hangingPunct="1">
              <a:lnSpc>
                <a:spcPct val="125000"/>
              </a:lnSpc>
              <a:spcBef>
                <a:spcPts val="0"/>
              </a:spcBef>
              <a:spcAft>
                <a:spcPts val="1200"/>
              </a:spcAft>
              <a:buFont typeface="Arial" panose="020B0604020202020204" pitchFamily="34" charset="0"/>
              <a:buChar char="•"/>
            </a:pPr>
            <a:r>
              <a:rPr lang="en-GB" altLang="en-US" sz="2400" b="1" dirty="0">
                <a:latin typeface="Arial" panose="020B0604020202020204" pitchFamily="34" charset="0"/>
              </a:rPr>
              <a:t>Objectives and Concept</a:t>
            </a:r>
          </a:p>
          <a:p>
            <a:pPr>
              <a:lnSpc>
                <a:spcPct val="125000"/>
              </a:lnSpc>
              <a:spcBef>
                <a:spcPts val="0"/>
              </a:spcBef>
              <a:spcAft>
                <a:spcPts val="1200"/>
              </a:spcAft>
              <a:buFont typeface="Arial" panose="020B0604020202020204" pitchFamily="34" charset="0"/>
              <a:buChar char="•"/>
            </a:pPr>
            <a:r>
              <a:rPr lang="en-US" altLang="en-US" sz="2400" b="1" dirty="0">
                <a:latin typeface="Arial" panose="020B0604020202020204" pitchFamily="34" charset="0"/>
              </a:rPr>
              <a:t>Key Exploitable and Expected Results</a:t>
            </a:r>
          </a:p>
          <a:p>
            <a:pPr>
              <a:lnSpc>
                <a:spcPct val="125000"/>
              </a:lnSpc>
              <a:spcBef>
                <a:spcPts val="0"/>
              </a:spcBef>
              <a:spcAft>
                <a:spcPts val="1200"/>
              </a:spcAft>
              <a:buFont typeface="Arial" panose="020B0604020202020204" pitchFamily="34" charset="0"/>
              <a:buChar char="•"/>
            </a:pPr>
            <a:r>
              <a:rPr lang="en-GB" altLang="en-US" sz="2400" b="1" dirty="0">
                <a:latin typeface="Arial" panose="020B0604020202020204" pitchFamily="34" charset="0"/>
              </a:rPr>
              <a:t>Participants and Consortium Synergies</a:t>
            </a:r>
          </a:p>
          <a:p>
            <a:pPr eaLnBrk="1" hangingPunct="1">
              <a:lnSpc>
                <a:spcPct val="125000"/>
              </a:lnSpc>
              <a:spcBef>
                <a:spcPts val="0"/>
              </a:spcBef>
              <a:spcAft>
                <a:spcPts val="1200"/>
              </a:spcAft>
              <a:buFont typeface="Arial" panose="020B0604020202020204" pitchFamily="34" charset="0"/>
              <a:buChar char="•"/>
            </a:pPr>
            <a:r>
              <a:rPr lang="en-GB" altLang="en-US" sz="2400" b="1" dirty="0">
                <a:latin typeface="Arial" panose="020B0604020202020204" pitchFamily="34" charset="0"/>
              </a:rPr>
              <a:t>Methodology and Execution</a:t>
            </a:r>
          </a:p>
          <a:p>
            <a:pPr eaLnBrk="1" hangingPunct="1">
              <a:lnSpc>
                <a:spcPct val="125000"/>
              </a:lnSpc>
              <a:spcBef>
                <a:spcPts val="0"/>
              </a:spcBef>
              <a:spcAft>
                <a:spcPts val="1200"/>
              </a:spcAft>
              <a:buFont typeface="Arial" panose="020B0604020202020204" pitchFamily="34" charset="0"/>
              <a:buChar char="•"/>
            </a:pPr>
            <a:r>
              <a:rPr lang="en-GB" altLang="en-US" sz="2400" b="1" dirty="0">
                <a:latin typeface="Arial" panose="020B0604020202020204" pitchFamily="34" charset="0"/>
              </a:rPr>
              <a:t>Expected Outcomes </a:t>
            </a:r>
          </a:p>
        </p:txBody>
      </p:sp>
    </p:spTree>
    <p:extLst>
      <p:ext uri="{BB962C8B-B14F-4D97-AF65-F5344CB8AC3E}">
        <p14:creationId xmlns:p14="http://schemas.microsoft.com/office/powerpoint/2010/main" val="41781924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ual search query image">
            <a:extLst>
              <a:ext uri="{FF2B5EF4-FFF2-40B4-BE49-F238E27FC236}">
                <a16:creationId xmlns:a16="http://schemas.microsoft.com/office/drawing/2014/main" id="{A4999479-B19E-AC48-25A7-C81066AA6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3023" y="670666"/>
            <a:ext cx="5653223" cy="47010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99009DB-CA97-928E-DCA2-2995A251602F}"/>
              </a:ext>
            </a:extLst>
          </p:cNvPr>
          <p:cNvSpPr>
            <a:spLocks noGrp="1"/>
          </p:cNvSpPr>
          <p:nvPr>
            <p:ph type="title"/>
          </p:nvPr>
        </p:nvSpPr>
        <p:spPr/>
        <p:txBody>
          <a:bodyPr/>
          <a:lstStyle/>
          <a:p>
            <a:r>
              <a:rPr lang="en-GB" altLang="en-US" sz="2800" b="1" dirty="0">
                <a:latin typeface="Arial" panose="020B0604020202020204" pitchFamily="34" charset="0"/>
              </a:rPr>
              <a:t>OBJECTIVES AND CONCEPT</a:t>
            </a:r>
            <a:endParaRPr lang="en-GB" dirty="0"/>
          </a:p>
        </p:txBody>
      </p:sp>
      <p:sp>
        <p:nvSpPr>
          <p:cNvPr id="5" name="Footer Placeholder 4">
            <a:extLst>
              <a:ext uri="{FF2B5EF4-FFF2-40B4-BE49-F238E27FC236}">
                <a16:creationId xmlns:a16="http://schemas.microsoft.com/office/drawing/2014/main" id="{187C64D7-B6F4-5AF6-0A3D-9E08FBB6654E}"/>
              </a:ext>
            </a:extLst>
          </p:cNvPr>
          <p:cNvSpPr>
            <a:spLocks noGrp="1"/>
          </p:cNvSpPr>
          <p:nvPr>
            <p:ph type="ftr" sz="quarter" idx="3"/>
          </p:nvPr>
        </p:nvSpPr>
        <p:spPr/>
        <p:txBody>
          <a:bodyPr/>
          <a:lstStyle/>
          <a:p>
            <a:r>
              <a:rPr lang="en-GB" dirty="0"/>
              <a:t>Disclosure or reproduction without prior permission of APOLO project is prohibited.</a:t>
            </a:r>
            <a:endParaRPr lang="LID4096" dirty="0"/>
          </a:p>
        </p:txBody>
      </p:sp>
      <p:sp>
        <p:nvSpPr>
          <p:cNvPr id="8" name="TextBox 7">
            <a:extLst>
              <a:ext uri="{FF2B5EF4-FFF2-40B4-BE49-F238E27FC236}">
                <a16:creationId xmlns:a16="http://schemas.microsoft.com/office/drawing/2014/main" id="{315690F3-1049-1AA6-E9F0-0EA44A191891}"/>
              </a:ext>
            </a:extLst>
          </p:cNvPr>
          <p:cNvSpPr txBox="1"/>
          <p:nvPr/>
        </p:nvSpPr>
        <p:spPr>
          <a:xfrm>
            <a:off x="173358" y="999236"/>
            <a:ext cx="6379842" cy="1015663"/>
          </a:xfrm>
          <a:prstGeom prst="rect">
            <a:avLst/>
          </a:prstGeom>
          <a:noFill/>
        </p:spPr>
        <p:txBody>
          <a:bodyPr wrap="square">
            <a:spAutoFit/>
          </a:bodyPr>
          <a:lstStyle/>
          <a:p>
            <a:pPr marL="0" indent="0">
              <a:buClr>
                <a:srgbClr val="4D7DC5"/>
              </a:buClr>
              <a:buNone/>
            </a:pPr>
            <a:r>
              <a:rPr lang="en-GB" sz="2000" dirty="0">
                <a:latin typeface="Verdana" panose="020B0604030504040204" pitchFamily="34" charset="0"/>
                <a:ea typeface="Verdana" panose="020B0604030504040204" pitchFamily="34" charset="0"/>
              </a:rPr>
              <a:t>Provide breakthrough in the development of advanced power conversion technologies in maritime sector.</a:t>
            </a:r>
          </a:p>
        </p:txBody>
      </p:sp>
      <p:grpSp>
        <p:nvGrpSpPr>
          <p:cNvPr id="23" name="Group 22">
            <a:extLst>
              <a:ext uri="{FF2B5EF4-FFF2-40B4-BE49-F238E27FC236}">
                <a16:creationId xmlns:a16="http://schemas.microsoft.com/office/drawing/2014/main" id="{8495CC53-5702-F663-8F9E-E4098A3A1A43}"/>
              </a:ext>
            </a:extLst>
          </p:cNvPr>
          <p:cNvGrpSpPr/>
          <p:nvPr/>
        </p:nvGrpSpPr>
        <p:grpSpPr>
          <a:xfrm>
            <a:off x="119523" y="3262091"/>
            <a:ext cx="6521618" cy="646331"/>
            <a:chOff x="205754" y="1344327"/>
            <a:chExt cx="6521618" cy="646331"/>
          </a:xfrm>
        </p:grpSpPr>
        <p:sp>
          <p:nvSpPr>
            <p:cNvPr id="10" name="Rectangle 9">
              <a:extLst>
                <a:ext uri="{FF2B5EF4-FFF2-40B4-BE49-F238E27FC236}">
                  <a16:creationId xmlns:a16="http://schemas.microsoft.com/office/drawing/2014/main" id="{B2D61B54-90BC-76B9-3988-2875D0CD0B6E}"/>
                </a:ext>
              </a:extLst>
            </p:cNvPr>
            <p:cNvSpPr/>
            <p:nvPr/>
          </p:nvSpPr>
          <p:spPr>
            <a:xfrm>
              <a:off x="1664699" y="1421924"/>
              <a:ext cx="1589315" cy="468395"/>
            </a:xfrm>
            <a:prstGeom prst="rect">
              <a:avLst/>
            </a:prstGeom>
            <a:solidFill>
              <a:srgbClr val="1A3C8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Verdana" panose="020B0604030504040204" pitchFamily="34" charset="0"/>
                  <a:ea typeface="Verdana" panose="020B0604030504040204" pitchFamily="34" charset="0"/>
                </a:rPr>
                <a:t>Fit for 55</a:t>
              </a:r>
            </a:p>
          </p:txBody>
        </p:sp>
        <p:sp>
          <p:nvSpPr>
            <p:cNvPr id="13" name="TextBox 12">
              <a:extLst>
                <a:ext uri="{FF2B5EF4-FFF2-40B4-BE49-F238E27FC236}">
                  <a16:creationId xmlns:a16="http://schemas.microsoft.com/office/drawing/2014/main" id="{223927FA-203D-D4DF-F438-89E50D9227AF}"/>
                </a:ext>
              </a:extLst>
            </p:cNvPr>
            <p:cNvSpPr txBox="1"/>
            <p:nvPr/>
          </p:nvSpPr>
          <p:spPr>
            <a:xfrm>
              <a:off x="3323143" y="1344327"/>
              <a:ext cx="3404229" cy="646331"/>
            </a:xfrm>
            <a:prstGeom prst="rect">
              <a:avLst/>
            </a:prstGeom>
            <a:noFill/>
          </p:spPr>
          <p:txBody>
            <a:bodyPr wrap="square">
              <a:spAutoFit/>
            </a:bodyPr>
            <a:lstStyle/>
            <a:p>
              <a:pPr algn="l"/>
              <a:r>
                <a:rPr lang="en-US" dirty="0">
                  <a:latin typeface="Verdana" panose="020B0604030504040204" pitchFamily="34" charset="0"/>
                  <a:ea typeface="Verdana" panose="020B0604030504040204" pitchFamily="34" charset="0"/>
                </a:rPr>
                <a:t>C</a:t>
              </a:r>
              <a:r>
                <a:rPr lang="en-US" sz="1800" b="0" i="0" u="none" strike="noStrike" baseline="0" dirty="0">
                  <a:latin typeface="Verdana" panose="020B0604030504040204" pitchFamily="34" charset="0"/>
                  <a:ea typeface="Verdana" panose="020B0604030504040204" pitchFamily="34" charset="0"/>
                </a:rPr>
                <a:t>ut greenhouse gas emission by 55% by 2030</a:t>
              </a:r>
              <a:endParaRPr lang="en-GB" dirty="0">
                <a:latin typeface="Verdana" panose="020B0604030504040204" pitchFamily="34" charset="0"/>
                <a:ea typeface="Verdana" panose="020B0604030504040204" pitchFamily="34" charset="0"/>
              </a:endParaRPr>
            </a:p>
          </p:txBody>
        </p:sp>
        <p:sp>
          <p:nvSpPr>
            <p:cNvPr id="17" name="TextBox 16">
              <a:extLst>
                <a:ext uri="{FF2B5EF4-FFF2-40B4-BE49-F238E27FC236}">
                  <a16:creationId xmlns:a16="http://schemas.microsoft.com/office/drawing/2014/main" id="{76BF7E4D-B3B5-08AA-A956-0E6822668CF3}"/>
                </a:ext>
              </a:extLst>
            </p:cNvPr>
            <p:cNvSpPr txBox="1"/>
            <p:nvPr/>
          </p:nvSpPr>
          <p:spPr>
            <a:xfrm>
              <a:off x="205754" y="1471554"/>
              <a:ext cx="1319893" cy="369332"/>
            </a:xfrm>
            <a:prstGeom prst="rect">
              <a:avLst/>
            </a:prstGeom>
            <a:noFill/>
          </p:spPr>
          <p:txBody>
            <a:bodyPr wrap="square">
              <a:spAutoFit/>
            </a:bodyPr>
            <a:lstStyle/>
            <a:p>
              <a:r>
                <a:rPr lang="en-US" sz="1800" b="0" i="0" u="none" strike="noStrike" baseline="0" dirty="0">
                  <a:latin typeface="Verdana" panose="020B0604030504040204" pitchFamily="34" charset="0"/>
                  <a:ea typeface="Verdana" panose="020B0604030504040204" pitchFamily="34" charset="0"/>
                </a:rPr>
                <a:t>July 2021</a:t>
              </a:r>
              <a:endParaRPr lang="en-GB" dirty="0">
                <a:latin typeface="Verdana" panose="020B0604030504040204" pitchFamily="34" charset="0"/>
                <a:ea typeface="Verdana" panose="020B0604030504040204" pitchFamily="34" charset="0"/>
              </a:endParaRPr>
            </a:p>
          </p:txBody>
        </p:sp>
      </p:grpSp>
      <p:grpSp>
        <p:nvGrpSpPr>
          <p:cNvPr id="28" name="Group 27">
            <a:extLst>
              <a:ext uri="{FF2B5EF4-FFF2-40B4-BE49-F238E27FC236}">
                <a16:creationId xmlns:a16="http://schemas.microsoft.com/office/drawing/2014/main" id="{EF95F6FC-4D02-1A4F-F246-D0AD571601A8}"/>
              </a:ext>
            </a:extLst>
          </p:cNvPr>
          <p:cNvGrpSpPr/>
          <p:nvPr/>
        </p:nvGrpSpPr>
        <p:grpSpPr>
          <a:xfrm>
            <a:off x="7259342" y="5404914"/>
            <a:ext cx="4779652" cy="553998"/>
            <a:chOff x="5839306" y="3914770"/>
            <a:chExt cx="4779652" cy="553998"/>
          </a:xfrm>
        </p:grpSpPr>
        <p:sp>
          <p:nvSpPr>
            <p:cNvPr id="29" name="Rectangle 28">
              <a:extLst>
                <a:ext uri="{FF2B5EF4-FFF2-40B4-BE49-F238E27FC236}">
                  <a16:creationId xmlns:a16="http://schemas.microsoft.com/office/drawing/2014/main" id="{C9D70A64-731D-25C1-CEAC-3B45CC51E59F}"/>
                </a:ext>
              </a:extLst>
            </p:cNvPr>
            <p:cNvSpPr/>
            <p:nvPr/>
          </p:nvSpPr>
          <p:spPr>
            <a:xfrm>
              <a:off x="5839306" y="4000373"/>
              <a:ext cx="2469353" cy="468395"/>
            </a:xfrm>
            <a:prstGeom prst="rect">
              <a:avLst/>
            </a:prstGeom>
            <a:solidFill>
              <a:srgbClr val="1A3C8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0" i="0" u="none" strike="noStrike" baseline="0" dirty="0" err="1">
                  <a:latin typeface="Verdana" panose="020B0604030504040204" pitchFamily="34" charset="0"/>
                  <a:ea typeface="Verdana" panose="020B0604030504040204" pitchFamily="34" charset="0"/>
                </a:rPr>
                <a:t>FuelEU</a:t>
              </a:r>
              <a:r>
                <a:rPr lang="en-US" sz="1800" b="0" i="0" u="none" strike="noStrike" baseline="0" dirty="0">
                  <a:latin typeface="Verdana" panose="020B0604030504040204" pitchFamily="34" charset="0"/>
                  <a:ea typeface="Verdana" panose="020B0604030504040204" pitchFamily="34" charset="0"/>
                </a:rPr>
                <a:t> Maritime </a:t>
              </a:r>
              <a:endParaRPr lang="en-GB" dirty="0">
                <a:latin typeface="Verdana" panose="020B0604030504040204" pitchFamily="34" charset="0"/>
                <a:ea typeface="Verdana" panose="020B0604030504040204" pitchFamily="34" charset="0"/>
              </a:endParaRPr>
            </a:p>
          </p:txBody>
        </p:sp>
        <p:sp>
          <p:nvSpPr>
            <p:cNvPr id="30" name="TextBox 29">
              <a:extLst>
                <a:ext uri="{FF2B5EF4-FFF2-40B4-BE49-F238E27FC236}">
                  <a16:creationId xmlns:a16="http://schemas.microsoft.com/office/drawing/2014/main" id="{92155358-2F0D-D03D-FF3C-9773E3C159E5}"/>
                </a:ext>
              </a:extLst>
            </p:cNvPr>
            <p:cNvSpPr txBox="1"/>
            <p:nvPr/>
          </p:nvSpPr>
          <p:spPr>
            <a:xfrm>
              <a:off x="7945658" y="3914770"/>
              <a:ext cx="2673300" cy="369332"/>
            </a:xfrm>
            <a:prstGeom prst="rect">
              <a:avLst/>
            </a:prstGeom>
            <a:noFill/>
          </p:spPr>
          <p:txBody>
            <a:bodyPr wrap="square">
              <a:spAutoFit/>
            </a:bodyPr>
            <a:lstStyle/>
            <a:p>
              <a:pPr algn="ctr"/>
              <a:r>
                <a:rPr lang="en-US" sz="1800" b="0" i="0" u="none" strike="noStrike" baseline="0" dirty="0">
                  <a:latin typeface="Verdana" panose="020B0604030504040204" pitchFamily="34" charset="0"/>
                  <a:ea typeface="Verdana" panose="020B0604030504040204" pitchFamily="34" charset="0"/>
                </a:rPr>
                <a:t>March 2023</a:t>
              </a:r>
              <a:endParaRPr lang="en-GB" dirty="0">
                <a:latin typeface="Verdana" panose="020B0604030504040204" pitchFamily="34" charset="0"/>
                <a:ea typeface="Verdana" panose="020B0604030504040204" pitchFamily="34" charset="0"/>
              </a:endParaRPr>
            </a:p>
          </p:txBody>
        </p:sp>
      </p:grpSp>
      <p:sp>
        <p:nvSpPr>
          <p:cNvPr id="35" name="Rectangle 34">
            <a:extLst>
              <a:ext uri="{FF2B5EF4-FFF2-40B4-BE49-F238E27FC236}">
                <a16:creationId xmlns:a16="http://schemas.microsoft.com/office/drawing/2014/main" id="{C84253B0-DC5F-3E3F-EEED-A452A7584531}"/>
              </a:ext>
            </a:extLst>
          </p:cNvPr>
          <p:cNvSpPr/>
          <p:nvPr/>
        </p:nvSpPr>
        <p:spPr>
          <a:xfrm>
            <a:off x="2075387" y="4804516"/>
            <a:ext cx="2249585" cy="52197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1A3C8A"/>
                </a:solidFill>
                <a:latin typeface="Verdana" panose="020B0604030504040204" pitchFamily="34" charset="0"/>
                <a:ea typeface="Verdana" panose="020B0604030504040204" pitchFamily="34" charset="0"/>
              </a:rPr>
              <a:t>Ammonia</a:t>
            </a:r>
          </a:p>
        </p:txBody>
      </p:sp>
      <p:sp>
        <p:nvSpPr>
          <p:cNvPr id="4" name="TextBox 3">
            <a:extLst>
              <a:ext uri="{FF2B5EF4-FFF2-40B4-BE49-F238E27FC236}">
                <a16:creationId xmlns:a16="http://schemas.microsoft.com/office/drawing/2014/main" id="{7A8CDC7E-A35C-AEE3-3180-38F12678B5C6}"/>
              </a:ext>
            </a:extLst>
          </p:cNvPr>
          <p:cNvSpPr txBox="1"/>
          <p:nvPr/>
        </p:nvSpPr>
        <p:spPr>
          <a:xfrm>
            <a:off x="119523" y="4236738"/>
            <a:ext cx="6074448" cy="400110"/>
          </a:xfrm>
          <a:prstGeom prst="rect">
            <a:avLst/>
          </a:prstGeom>
          <a:noFill/>
        </p:spPr>
        <p:txBody>
          <a:bodyPr wrap="square">
            <a:spAutoFit/>
          </a:bodyPr>
          <a:lstStyle/>
          <a:p>
            <a:pPr marL="0" indent="0">
              <a:buClr>
                <a:srgbClr val="4D7DC5"/>
              </a:buClr>
              <a:buNone/>
            </a:pPr>
            <a:r>
              <a:rPr lang="en-GB" sz="2000" dirty="0">
                <a:latin typeface="Verdana" panose="020B0604030504040204" pitchFamily="34" charset="0"/>
                <a:ea typeface="Verdana" panose="020B0604030504040204" pitchFamily="34" charset="0"/>
              </a:rPr>
              <a:t>Shipping Investments grew in alternate fuels</a:t>
            </a:r>
          </a:p>
        </p:txBody>
      </p:sp>
      <p:sp>
        <p:nvSpPr>
          <p:cNvPr id="7" name="TextBox 6">
            <a:extLst>
              <a:ext uri="{FF2B5EF4-FFF2-40B4-BE49-F238E27FC236}">
                <a16:creationId xmlns:a16="http://schemas.microsoft.com/office/drawing/2014/main" id="{346159FF-8A64-20BA-A800-DB7774FDE244}"/>
              </a:ext>
            </a:extLst>
          </p:cNvPr>
          <p:cNvSpPr txBox="1"/>
          <p:nvPr/>
        </p:nvSpPr>
        <p:spPr>
          <a:xfrm>
            <a:off x="119523" y="2183383"/>
            <a:ext cx="6161314" cy="923330"/>
          </a:xfrm>
          <a:prstGeom prst="rect">
            <a:avLst/>
          </a:prstGeom>
          <a:noFill/>
        </p:spPr>
        <p:txBody>
          <a:bodyPr wrap="square">
            <a:spAutoFit/>
          </a:bodyPr>
          <a:lstStyle/>
          <a:p>
            <a:pPr>
              <a:buClr>
                <a:srgbClr val="4D7DC5"/>
              </a:buClr>
            </a:pPr>
            <a:r>
              <a:rPr lang="en-US" sz="1800" dirty="0">
                <a:effectLst/>
                <a:latin typeface="Verdana" panose="020B0604030504040204" pitchFamily="34" charset="0"/>
                <a:ea typeface="Verdana" panose="020B0604030504040204" pitchFamily="34" charset="0"/>
                <a:cs typeface="Times New Roman" panose="02020603050405020304" pitchFamily="18" charset="0"/>
              </a:rPr>
              <a:t>Shipping industry responsible for ~ 13% of total CO</a:t>
            </a:r>
            <a:r>
              <a:rPr lang="en-US" sz="1800" baseline="-25000" dirty="0">
                <a:effectLst/>
                <a:latin typeface="Verdana" panose="020B0604030504040204" pitchFamily="34" charset="0"/>
                <a:ea typeface="Verdana" panose="020B0604030504040204" pitchFamily="34" charset="0"/>
                <a:cs typeface="Times New Roman" panose="02020603050405020304" pitchFamily="18" charset="0"/>
              </a:rPr>
              <a:t>2</a:t>
            </a:r>
            <a:r>
              <a:rPr lang="en-US" sz="1800" dirty="0">
                <a:effectLst/>
                <a:latin typeface="Verdana" panose="020B0604030504040204" pitchFamily="34" charset="0"/>
                <a:ea typeface="Verdana" panose="020B0604030504040204" pitchFamily="34" charset="0"/>
                <a:cs typeface="Times New Roman" panose="02020603050405020304" pitchFamily="18" charset="0"/>
              </a:rPr>
              <a:t> emissions from the EU transport sector in 2019 according to EEA </a:t>
            </a:r>
            <a:r>
              <a:rPr lang="en-GB" sz="1800" dirty="0">
                <a:latin typeface="Verdana" panose="020B0604030504040204" pitchFamily="34" charset="0"/>
                <a:ea typeface="Verdana" panose="020B0604030504040204" pitchFamily="34" charset="0"/>
              </a:rPr>
              <a:t> </a:t>
            </a:r>
          </a:p>
        </p:txBody>
      </p:sp>
      <p:sp>
        <p:nvSpPr>
          <p:cNvPr id="11" name="TextBox 10">
            <a:extLst>
              <a:ext uri="{FF2B5EF4-FFF2-40B4-BE49-F238E27FC236}">
                <a16:creationId xmlns:a16="http://schemas.microsoft.com/office/drawing/2014/main" id="{9DEA7B4F-CF83-AABA-226C-46C434FC8D0E}"/>
              </a:ext>
            </a:extLst>
          </p:cNvPr>
          <p:cNvSpPr txBox="1"/>
          <p:nvPr/>
        </p:nvSpPr>
        <p:spPr>
          <a:xfrm>
            <a:off x="9728695" y="5701771"/>
            <a:ext cx="2398512" cy="369332"/>
          </a:xfrm>
          <a:prstGeom prst="rect">
            <a:avLst/>
          </a:prstGeom>
          <a:noFill/>
        </p:spPr>
        <p:txBody>
          <a:bodyPr wrap="square">
            <a:spAutoFit/>
          </a:bodyPr>
          <a:lstStyle/>
          <a:p>
            <a:r>
              <a:rPr lang="en-US" dirty="0" err="1">
                <a:hlinkClick r:id="rId4"/>
              </a:rPr>
              <a:t>Consilium</a:t>
            </a:r>
            <a:r>
              <a:rPr lang="en-US" dirty="0">
                <a:hlinkClick r:id="rId4"/>
              </a:rPr>
              <a:t> (europa.eu)</a:t>
            </a:r>
            <a:endParaRPr lang="en-GB" dirty="0"/>
          </a:p>
        </p:txBody>
      </p:sp>
    </p:spTree>
    <p:extLst>
      <p:ext uri="{BB962C8B-B14F-4D97-AF65-F5344CB8AC3E}">
        <p14:creationId xmlns:p14="http://schemas.microsoft.com/office/powerpoint/2010/main" val="42324566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C7DE02-BF16-8C6A-13DE-8F2B82BF407F}"/>
              </a:ext>
            </a:extLst>
          </p:cNvPr>
          <p:cNvPicPr>
            <a:picLocks noChangeAspect="1"/>
          </p:cNvPicPr>
          <p:nvPr/>
        </p:nvPicPr>
        <p:blipFill>
          <a:blip r:embed="rId3"/>
          <a:stretch>
            <a:fillRect/>
          </a:stretch>
        </p:blipFill>
        <p:spPr>
          <a:xfrm>
            <a:off x="615279" y="2352708"/>
            <a:ext cx="5463403" cy="3605292"/>
          </a:xfrm>
          <a:prstGeom prst="rect">
            <a:avLst/>
          </a:prstGeom>
        </p:spPr>
      </p:pic>
      <p:sp>
        <p:nvSpPr>
          <p:cNvPr id="2" name="Title 1">
            <a:extLst>
              <a:ext uri="{FF2B5EF4-FFF2-40B4-BE49-F238E27FC236}">
                <a16:creationId xmlns:a16="http://schemas.microsoft.com/office/drawing/2014/main" id="{F99009DB-CA97-928E-DCA2-2995A251602F}"/>
              </a:ext>
            </a:extLst>
          </p:cNvPr>
          <p:cNvSpPr>
            <a:spLocks noGrp="1"/>
          </p:cNvSpPr>
          <p:nvPr>
            <p:ph type="title"/>
          </p:nvPr>
        </p:nvSpPr>
        <p:spPr/>
        <p:txBody>
          <a:bodyPr/>
          <a:lstStyle/>
          <a:p>
            <a:r>
              <a:rPr lang="en-GB" altLang="en-US" sz="2800" b="1" dirty="0">
                <a:latin typeface="Arial" panose="020B0604020202020204" pitchFamily="34" charset="0"/>
              </a:rPr>
              <a:t>OBJECTIVES AND CONCEPT</a:t>
            </a:r>
            <a:endParaRPr lang="en-GB" dirty="0"/>
          </a:p>
        </p:txBody>
      </p:sp>
      <p:sp>
        <p:nvSpPr>
          <p:cNvPr id="3" name="Content Placeholder 2">
            <a:extLst>
              <a:ext uri="{FF2B5EF4-FFF2-40B4-BE49-F238E27FC236}">
                <a16:creationId xmlns:a16="http://schemas.microsoft.com/office/drawing/2014/main" id="{3875B787-002F-224B-4FF4-F2B68DFF65A3}"/>
              </a:ext>
            </a:extLst>
          </p:cNvPr>
          <p:cNvSpPr>
            <a:spLocks noGrp="1"/>
          </p:cNvSpPr>
          <p:nvPr>
            <p:ph idx="1"/>
          </p:nvPr>
        </p:nvSpPr>
        <p:spPr>
          <a:xfrm>
            <a:off x="144607" y="900000"/>
            <a:ext cx="11868150" cy="1521643"/>
          </a:xfrm>
        </p:spPr>
        <p:txBody>
          <a:bodyPr>
            <a:noAutofit/>
          </a:bodyPr>
          <a:lstStyle/>
          <a:p>
            <a:pPr marL="0" indent="0">
              <a:buClr>
                <a:srgbClr val="4D7DC5"/>
              </a:buClr>
              <a:buNone/>
            </a:pPr>
            <a:r>
              <a:rPr lang="en-GB" sz="1800" dirty="0"/>
              <a:t>Smart combination of an innovative onboard Ammonia cracking technology, a Catalytic Membrane Reactor (CMR) with</a:t>
            </a:r>
          </a:p>
          <a:p>
            <a:pPr marL="457200" indent="-457200">
              <a:buClr>
                <a:srgbClr val="4D7DC5"/>
              </a:buClr>
              <a:buFont typeface="+mj-lt"/>
              <a:buAutoNum type="arabicPeriod"/>
            </a:pPr>
            <a:r>
              <a:rPr lang="en-GB" sz="1800" dirty="0"/>
              <a:t>An advanced Fuel cell running on pure hydrogen (Prototype 1/ KER1</a:t>
            </a:r>
            <a:r>
              <a:rPr lang="es-ES" sz="1800" dirty="0"/>
              <a:t>)</a:t>
            </a:r>
            <a:endParaRPr lang="en-GB" sz="1800" dirty="0"/>
          </a:p>
          <a:p>
            <a:pPr marL="457200" indent="-457200">
              <a:buFont typeface="+mj-lt"/>
              <a:buAutoNum type="arabicPeriod"/>
            </a:pPr>
            <a:r>
              <a:rPr lang="en-GB" sz="1800" dirty="0"/>
              <a:t>A novel Ammonia Engine running on an ammonia/hydrogen blend (Prototype 2/ KER2</a:t>
            </a:r>
            <a:r>
              <a:rPr lang="es-ES" sz="1800" dirty="0"/>
              <a:t>)</a:t>
            </a:r>
            <a:endParaRPr lang="en-GB" sz="1800" dirty="0"/>
          </a:p>
        </p:txBody>
      </p:sp>
      <p:sp>
        <p:nvSpPr>
          <p:cNvPr id="5" name="Footer Placeholder 4">
            <a:extLst>
              <a:ext uri="{FF2B5EF4-FFF2-40B4-BE49-F238E27FC236}">
                <a16:creationId xmlns:a16="http://schemas.microsoft.com/office/drawing/2014/main" id="{187C64D7-B6F4-5AF6-0A3D-9E08FBB6654E}"/>
              </a:ext>
            </a:extLst>
          </p:cNvPr>
          <p:cNvSpPr>
            <a:spLocks noGrp="1"/>
          </p:cNvSpPr>
          <p:nvPr>
            <p:ph type="ftr" sz="quarter" idx="3"/>
          </p:nvPr>
        </p:nvSpPr>
        <p:spPr/>
        <p:txBody>
          <a:bodyPr/>
          <a:lstStyle/>
          <a:p>
            <a:r>
              <a:rPr lang="en-GB" dirty="0"/>
              <a:t>Disclosure or reproduction without prior permission of APOLO project is prohibited.</a:t>
            </a:r>
            <a:endParaRPr lang="LID4096" dirty="0"/>
          </a:p>
        </p:txBody>
      </p:sp>
      <p:sp>
        <p:nvSpPr>
          <p:cNvPr id="8" name="TextBox 7">
            <a:extLst>
              <a:ext uri="{FF2B5EF4-FFF2-40B4-BE49-F238E27FC236}">
                <a16:creationId xmlns:a16="http://schemas.microsoft.com/office/drawing/2014/main" id="{CFE5F6B2-BB30-D69E-FAFF-3BABDD5D201D}"/>
              </a:ext>
            </a:extLst>
          </p:cNvPr>
          <p:cNvSpPr txBox="1"/>
          <p:nvPr/>
        </p:nvSpPr>
        <p:spPr>
          <a:xfrm>
            <a:off x="6366264" y="2926492"/>
            <a:ext cx="5825736" cy="1908215"/>
          </a:xfrm>
          <a:prstGeom prst="rect">
            <a:avLst/>
          </a:prstGeom>
          <a:noFill/>
        </p:spPr>
        <p:txBody>
          <a:bodyPr wrap="square">
            <a:spAutoFit/>
          </a:bodyPr>
          <a:lstStyle/>
          <a:p>
            <a:pPr>
              <a:lnSpc>
                <a:spcPct val="100000"/>
              </a:lnSpc>
              <a:spcAft>
                <a:spcPts val="600"/>
              </a:spcAft>
              <a:buClr>
                <a:srgbClr val="4D7DC5"/>
              </a:buClr>
            </a:pPr>
            <a:r>
              <a:rPr lang="en-GB" sz="1800" dirty="0">
                <a:latin typeface="Verdana" panose="020B0604030504040204" pitchFamily="34" charset="0"/>
                <a:ea typeface="Verdana" panose="020B0604030504040204" pitchFamily="34" charset="0"/>
              </a:rPr>
              <a:t>Develop a full LCA, LCC, sLCA and Health and Safety Analysis (HSE) of APOLO.</a:t>
            </a:r>
          </a:p>
          <a:p>
            <a:pPr>
              <a:spcAft>
                <a:spcPts val="600"/>
              </a:spcAft>
              <a:buClr>
                <a:srgbClr val="4D7DC5"/>
              </a:buClr>
            </a:pPr>
            <a:r>
              <a:rPr lang="en-GB" sz="1800" dirty="0">
                <a:latin typeface="Verdana" panose="020B0604030504040204" pitchFamily="34" charset="0"/>
                <a:ea typeface="Verdana" panose="020B0604030504040204" pitchFamily="34" charset="0"/>
              </a:rPr>
              <a:t>Pave the way for future exploitation of APOLO Key Exploitable results.</a:t>
            </a:r>
          </a:p>
          <a:p>
            <a:pPr>
              <a:spcAft>
                <a:spcPts val="600"/>
              </a:spcAft>
              <a:buClr>
                <a:srgbClr val="4D7DC5"/>
              </a:buClr>
            </a:pPr>
            <a:r>
              <a:rPr lang="en-GB" dirty="0">
                <a:latin typeface="Verdana" panose="020B0604030504040204" pitchFamily="34" charset="0"/>
                <a:ea typeface="Verdana" panose="020B0604030504040204" pitchFamily="34" charset="0"/>
              </a:rPr>
              <a:t>Promote the dissemination and communication of APOLO’s results and expand its impact.</a:t>
            </a:r>
          </a:p>
        </p:txBody>
      </p:sp>
    </p:spTree>
    <p:extLst>
      <p:ext uri="{BB962C8B-B14F-4D97-AF65-F5344CB8AC3E}">
        <p14:creationId xmlns:p14="http://schemas.microsoft.com/office/powerpoint/2010/main" val="104084861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464A9-5C94-82F8-7629-6E858994E156}"/>
              </a:ext>
            </a:extLst>
          </p:cNvPr>
          <p:cNvSpPr>
            <a:spLocks noGrp="1"/>
          </p:cNvSpPr>
          <p:nvPr>
            <p:ph type="title"/>
          </p:nvPr>
        </p:nvSpPr>
        <p:spPr>
          <a:xfrm>
            <a:off x="1802650" y="0"/>
            <a:ext cx="9132050" cy="900000"/>
          </a:xfrm>
        </p:spPr>
        <p:txBody>
          <a:bodyPr>
            <a:normAutofit/>
          </a:bodyPr>
          <a:lstStyle/>
          <a:p>
            <a:pPr>
              <a:lnSpc>
                <a:spcPct val="125000"/>
              </a:lnSpc>
            </a:pPr>
            <a:r>
              <a:rPr lang="en-GB" altLang="en-US" sz="2600" b="1" dirty="0"/>
              <a:t>KEY EXPLOITABLE AND EXPECTED RESULTS</a:t>
            </a:r>
          </a:p>
        </p:txBody>
      </p:sp>
      <p:sp>
        <p:nvSpPr>
          <p:cNvPr id="5" name="Footer Placeholder 4">
            <a:extLst>
              <a:ext uri="{FF2B5EF4-FFF2-40B4-BE49-F238E27FC236}">
                <a16:creationId xmlns:a16="http://schemas.microsoft.com/office/drawing/2014/main" id="{B306D4E5-98E7-CACE-35B1-386713D11195}"/>
              </a:ext>
            </a:extLst>
          </p:cNvPr>
          <p:cNvSpPr>
            <a:spLocks noGrp="1"/>
          </p:cNvSpPr>
          <p:nvPr>
            <p:ph type="ftr" sz="quarter" idx="3"/>
          </p:nvPr>
        </p:nvSpPr>
        <p:spPr/>
        <p:txBody>
          <a:bodyPr/>
          <a:lstStyle/>
          <a:p>
            <a:r>
              <a:rPr lang="en-GB" dirty="0"/>
              <a:t>Disclosure or reproduction without prior permission of APOLO project is prohibited.</a:t>
            </a:r>
            <a:endParaRPr lang="LID4096" dirty="0"/>
          </a:p>
        </p:txBody>
      </p:sp>
      <p:pic>
        <p:nvPicPr>
          <p:cNvPr id="6" name="Picture 5">
            <a:extLst>
              <a:ext uri="{FF2B5EF4-FFF2-40B4-BE49-F238E27FC236}">
                <a16:creationId xmlns:a16="http://schemas.microsoft.com/office/drawing/2014/main" id="{1E412B3C-0C4E-E6DA-254D-387548AF90F8}"/>
              </a:ext>
            </a:extLst>
          </p:cNvPr>
          <p:cNvPicPr>
            <a:picLocks noChangeAspect="1"/>
          </p:cNvPicPr>
          <p:nvPr/>
        </p:nvPicPr>
        <p:blipFill>
          <a:blip r:embed="rId2"/>
          <a:stretch>
            <a:fillRect/>
          </a:stretch>
        </p:blipFill>
        <p:spPr>
          <a:xfrm>
            <a:off x="4055421" y="1933794"/>
            <a:ext cx="8014878" cy="2694157"/>
          </a:xfrm>
          <a:prstGeom prst="rect">
            <a:avLst/>
          </a:prstGeom>
        </p:spPr>
      </p:pic>
      <p:sp>
        <p:nvSpPr>
          <p:cNvPr id="7" name="TextBox 6">
            <a:extLst>
              <a:ext uri="{FF2B5EF4-FFF2-40B4-BE49-F238E27FC236}">
                <a16:creationId xmlns:a16="http://schemas.microsoft.com/office/drawing/2014/main" id="{9B6435E0-FDC8-0EE1-DC7B-5C7CF96F844C}"/>
              </a:ext>
            </a:extLst>
          </p:cNvPr>
          <p:cNvSpPr txBox="1"/>
          <p:nvPr/>
        </p:nvSpPr>
        <p:spPr>
          <a:xfrm>
            <a:off x="0" y="964297"/>
            <a:ext cx="12191999" cy="646331"/>
          </a:xfrm>
          <a:prstGeom prst="rect">
            <a:avLst/>
          </a:prstGeom>
          <a:solidFill>
            <a:srgbClr val="155783"/>
          </a:solidFill>
        </p:spPr>
        <p:txBody>
          <a:bodyPr wrap="square">
            <a:spAutoFit/>
          </a:bodyPr>
          <a:lstStyle/>
          <a:p>
            <a:pPr algn="ctr"/>
            <a:r>
              <a:rPr lang="en-GB" b="1" dirty="0">
                <a:solidFill>
                  <a:schemeClr val="bg1"/>
                </a:solidFill>
                <a:latin typeface="Arial Narrow" panose="020B0606020202030204" pitchFamily="34" charset="0"/>
                <a:ea typeface="Verdana" panose="020B0604030504040204" pitchFamily="34" charset="0"/>
              </a:rPr>
              <a:t>KER1: Advanced power conversion system based on the combination of high purity ammonia cracker (&gt;99.998%, 150 kg</a:t>
            </a:r>
            <a:r>
              <a:rPr lang="en-GB" b="1" baseline="-25000" dirty="0">
                <a:solidFill>
                  <a:schemeClr val="bg1"/>
                </a:solidFill>
                <a:latin typeface="Arial Narrow" panose="020B0606020202030204" pitchFamily="34" charset="0"/>
                <a:ea typeface="Verdana" panose="020B0604030504040204" pitchFamily="34" charset="0"/>
              </a:rPr>
              <a:t>H2</a:t>
            </a:r>
            <a:r>
              <a:rPr lang="en-GB" b="1" dirty="0">
                <a:solidFill>
                  <a:schemeClr val="bg1"/>
                </a:solidFill>
                <a:latin typeface="Arial Narrow" panose="020B0606020202030204" pitchFamily="34" charset="0"/>
                <a:ea typeface="Verdana" panose="020B0604030504040204" pitchFamily="34" charset="0"/>
              </a:rPr>
              <a:t>/day) and a high efficiency PEM fuel cell (Prototype 1)</a:t>
            </a:r>
          </a:p>
        </p:txBody>
      </p:sp>
      <p:sp>
        <p:nvSpPr>
          <p:cNvPr id="8" name="TextBox 7">
            <a:extLst>
              <a:ext uri="{FF2B5EF4-FFF2-40B4-BE49-F238E27FC236}">
                <a16:creationId xmlns:a16="http://schemas.microsoft.com/office/drawing/2014/main" id="{BF177E6B-9E1A-E6C1-8DEB-99DDA72F141C}"/>
              </a:ext>
            </a:extLst>
          </p:cNvPr>
          <p:cNvSpPr txBox="1"/>
          <p:nvPr/>
        </p:nvSpPr>
        <p:spPr>
          <a:xfrm>
            <a:off x="0" y="2024805"/>
            <a:ext cx="4400312" cy="3816429"/>
          </a:xfrm>
          <a:prstGeom prst="rect">
            <a:avLst/>
          </a:prstGeom>
          <a:noFill/>
        </p:spPr>
        <p:txBody>
          <a:bodyPr wrap="square">
            <a:spAutoFit/>
          </a:bodyPr>
          <a:lstStyle/>
          <a:p>
            <a:pPr>
              <a:spcAft>
                <a:spcPts val="600"/>
              </a:spcAft>
              <a:buClr>
                <a:srgbClr val="4D7DC5"/>
              </a:buClr>
            </a:pPr>
            <a:r>
              <a:rPr lang="en-GB" sz="1600" b="1" dirty="0">
                <a:latin typeface="Verdana" panose="020B0604030504040204" pitchFamily="34" charset="0"/>
                <a:ea typeface="Verdana" panose="020B0604030504040204" pitchFamily="34" charset="0"/>
              </a:rPr>
              <a:t>ER1: </a:t>
            </a:r>
            <a:r>
              <a:rPr lang="en-GB" sz="1600" dirty="0">
                <a:latin typeface="Verdana" panose="020B0604030504040204" pitchFamily="34" charset="0"/>
                <a:ea typeface="Verdana" panose="020B0604030504040204" pitchFamily="34" charset="0"/>
              </a:rPr>
              <a:t>High purity CMR with highly selective membranes, catalyst and sorbents.</a:t>
            </a:r>
          </a:p>
          <a:p>
            <a:pPr>
              <a:spcBef>
                <a:spcPts val="300"/>
              </a:spcBef>
              <a:spcAft>
                <a:spcPts val="600"/>
              </a:spcAft>
              <a:buClr>
                <a:srgbClr val="4D7DC5"/>
              </a:buClr>
            </a:pPr>
            <a:r>
              <a:rPr lang="en-GB" sz="1600" b="1" dirty="0">
                <a:latin typeface="Verdana" panose="020B0604030504040204" pitchFamily="34" charset="0"/>
                <a:ea typeface="Verdana" panose="020B0604030504040204" pitchFamily="34" charset="0"/>
              </a:rPr>
              <a:t>ER2: </a:t>
            </a:r>
            <a:r>
              <a:rPr lang="en-GB" sz="1600" dirty="0">
                <a:latin typeface="Verdana" panose="020B0604030504040204" pitchFamily="34" charset="0"/>
                <a:ea typeface="Verdana" panose="020B0604030504040204" pitchFamily="34" charset="0"/>
              </a:rPr>
              <a:t>Innovative environmentally friendly catalyst materials for ammonia cracking.</a:t>
            </a:r>
          </a:p>
          <a:p>
            <a:pPr>
              <a:spcBef>
                <a:spcPts val="300"/>
              </a:spcBef>
              <a:spcAft>
                <a:spcPts val="600"/>
              </a:spcAft>
              <a:buClr>
                <a:srgbClr val="4D7DC5"/>
              </a:buClr>
            </a:pPr>
            <a:r>
              <a:rPr lang="en-US" sz="1600" b="1" dirty="0">
                <a:latin typeface="Verdana" panose="020B0604030504040204" pitchFamily="34" charset="0"/>
                <a:ea typeface="Verdana" panose="020B0604030504040204" pitchFamily="34" charset="0"/>
              </a:rPr>
              <a:t>ER3: </a:t>
            </a:r>
            <a:r>
              <a:rPr lang="en-US" sz="1600" dirty="0">
                <a:latin typeface="Verdana" panose="020B0604030504040204" pitchFamily="34" charset="0"/>
                <a:ea typeface="Verdana" panose="020B0604030504040204" pitchFamily="34" charset="0"/>
              </a:rPr>
              <a:t>Innovative Pd membranes and hollow fiber supports for selective </a:t>
            </a:r>
            <a:r>
              <a:rPr lang="en-GB" sz="1600" dirty="0">
                <a:latin typeface="Verdana" panose="020B0604030504040204" pitchFamily="34" charset="0"/>
                <a:ea typeface="Verdana" panose="020B0604030504040204" pitchFamily="34" charset="0"/>
              </a:rPr>
              <a:t>H</a:t>
            </a:r>
            <a:r>
              <a:rPr lang="en-GB" sz="1600" baseline="-25000" dirty="0">
                <a:latin typeface="Verdana" panose="020B0604030504040204" pitchFamily="34" charset="0"/>
                <a:ea typeface="Verdana" panose="020B0604030504040204" pitchFamily="34" charset="0"/>
              </a:rPr>
              <a:t>2</a:t>
            </a:r>
            <a:r>
              <a:rPr lang="en-GB" sz="1600" dirty="0">
                <a:latin typeface="Verdana" panose="020B0604030504040204" pitchFamily="34" charset="0"/>
                <a:ea typeface="Verdana" panose="020B0604030504040204" pitchFamily="34" charset="0"/>
              </a:rPr>
              <a:t> separation.</a:t>
            </a:r>
            <a:endParaRPr lang="en-US" sz="1600" dirty="0">
              <a:latin typeface="Verdana" panose="020B0604030504040204" pitchFamily="34" charset="0"/>
              <a:ea typeface="Verdana" panose="020B0604030504040204" pitchFamily="34" charset="0"/>
            </a:endParaRPr>
          </a:p>
          <a:p>
            <a:pPr>
              <a:spcBef>
                <a:spcPts val="300"/>
              </a:spcBef>
              <a:spcAft>
                <a:spcPts val="600"/>
              </a:spcAft>
              <a:buClr>
                <a:srgbClr val="4D7DC5"/>
              </a:buClr>
            </a:pPr>
            <a:r>
              <a:rPr lang="en-GB" sz="1600" b="1" dirty="0">
                <a:latin typeface="Verdana" panose="020B0604030504040204" pitchFamily="34" charset="0"/>
                <a:ea typeface="Verdana" panose="020B0604030504040204" pitchFamily="34" charset="0"/>
              </a:rPr>
              <a:t>ER4: </a:t>
            </a:r>
            <a:r>
              <a:rPr lang="en-GB" sz="1600" dirty="0">
                <a:latin typeface="Verdana" panose="020B0604030504040204" pitchFamily="34" charset="0"/>
                <a:ea typeface="Verdana" panose="020B0604030504040204" pitchFamily="34" charset="0"/>
              </a:rPr>
              <a:t>Novel sorbents for polishing the H</a:t>
            </a:r>
            <a:r>
              <a:rPr lang="en-GB" sz="1600" baseline="-25000" dirty="0">
                <a:latin typeface="Verdana" panose="020B0604030504040204" pitchFamily="34" charset="0"/>
                <a:ea typeface="Verdana" panose="020B0604030504040204" pitchFamily="34" charset="0"/>
              </a:rPr>
              <a:t>2</a:t>
            </a:r>
            <a:r>
              <a:rPr lang="en-GB" sz="1600" dirty="0">
                <a:latin typeface="Verdana" panose="020B0604030504040204" pitchFamily="34" charset="0"/>
                <a:ea typeface="Verdana" panose="020B0604030504040204" pitchFamily="34" charset="0"/>
              </a:rPr>
              <a:t> recovered by the membranes.</a:t>
            </a:r>
          </a:p>
          <a:p>
            <a:pPr>
              <a:spcBef>
                <a:spcPts val="300"/>
              </a:spcBef>
              <a:spcAft>
                <a:spcPts val="600"/>
              </a:spcAft>
              <a:buClr>
                <a:srgbClr val="4D7DC5"/>
              </a:buClr>
            </a:pPr>
            <a:r>
              <a:rPr lang="en-GB" sz="1600" b="1" dirty="0">
                <a:latin typeface="Verdana" panose="020B0604030504040204" pitchFamily="34" charset="0"/>
                <a:ea typeface="Verdana" panose="020B0604030504040204" pitchFamily="34" charset="0"/>
              </a:rPr>
              <a:t>ER5: </a:t>
            </a:r>
            <a:r>
              <a:rPr lang="en-GB" sz="1600" dirty="0">
                <a:latin typeface="Verdana" panose="020B0604030504040204" pitchFamily="34" charset="0"/>
                <a:ea typeface="Verdana" panose="020B0604030504040204" pitchFamily="34" charset="0"/>
              </a:rPr>
              <a:t>BoP for advanced PEM FCs coupled with ammonia cracker </a:t>
            </a:r>
          </a:p>
        </p:txBody>
      </p:sp>
      <p:sp>
        <p:nvSpPr>
          <p:cNvPr id="9" name="TextBox 8">
            <a:extLst>
              <a:ext uri="{FF2B5EF4-FFF2-40B4-BE49-F238E27FC236}">
                <a16:creationId xmlns:a16="http://schemas.microsoft.com/office/drawing/2014/main" id="{B4EC8485-1851-F306-789E-FF4F79848D31}"/>
              </a:ext>
            </a:extLst>
          </p:cNvPr>
          <p:cNvSpPr txBox="1"/>
          <p:nvPr/>
        </p:nvSpPr>
        <p:spPr>
          <a:xfrm>
            <a:off x="4400312" y="5042128"/>
            <a:ext cx="7669987" cy="830997"/>
          </a:xfrm>
          <a:prstGeom prst="rect">
            <a:avLst/>
          </a:prstGeom>
          <a:noFill/>
        </p:spPr>
        <p:txBody>
          <a:bodyPr wrap="square">
            <a:spAutoFit/>
          </a:bodyPr>
          <a:lstStyle/>
          <a:p>
            <a:r>
              <a:rPr lang="en-GB" sz="1600" b="1" dirty="0">
                <a:effectLst/>
                <a:latin typeface="Verdana" panose="020B0604030504040204" pitchFamily="34" charset="0"/>
                <a:ea typeface="Verdana" panose="020B0604030504040204" pitchFamily="34" charset="0"/>
                <a:cs typeface="Times New Roman" panose="02020603050405020304" pitchFamily="18" charset="0"/>
              </a:rPr>
              <a:t>Value proposition: </a:t>
            </a:r>
            <a:r>
              <a:rPr lang="en-GB" sz="1600" dirty="0">
                <a:effectLst/>
                <a:latin typeface="Verdana" panose="020B0604030504040204" pitchFamily="34" charset="0"/>
                <a:ea typeface="Verdana" panose="020B0604030504040204" pitchFamily="34" charset="0"/>
                <a:cs typeface="Times New Roman" panose="02020603050405020304" pitchFamily="18" charset="0"/>
              </a:rPr>
              <a:t>Advanced power conversion system based on the combination of ammonia cracker and a high efficiency PEM fuel cell with an overall efficiency of 51-54%</a:t>
            </a:r>
            <a:endParaRPr lang="en-GB" sz="1600" dirty="0">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B54599A3-9367-1068-C34C-7D0C0D7AC0A1}"/>
              </a:ext>
            </a:extLst>
          </p:cNvPr>
          <p:cNvSpPr txBox="1"/>
          <p:nvPr/>
        </p:nvSpPr>
        <p:spPr>
          <a:xfrm>
            <a:off x="4400312" y="4612563"/>
            <a:ext cx="5483917" cy="338554"/>
          </a:xfrm>
          <a:prstGeom prst="rect">
            <a:avLst/>
          </a:prstGeom>
          <a:noFill/>
        </p:spPr>
        <p:txBody>
          <a:bodyPr wrap="square">
            <a:spAutoFit/>
          </a:bodyPr>
          <a:lstStyle/>
          <a:p>
            <a:r>
              <a:rPr lang="en-GB" sz="1600" b="1" dirty="0">
                <a:latin typeface="Verdana" panose="020B0604030504040204" pitchFamily="34" charset="0"/>
                <a:ea typeface="Verdana" panose="020B0604030504040204" pitchFamily="34" charset="0"/>
              </a:rPr>
              <a:t>Main end-user: </a:t>
            </a:r>
            <a:r>
              <a:rPr lang="en-GB" sz="1600" dirty="0">
                <a:latin typeface="Verdana" panose="020B0604030504040204" pitchFamily="34" charset="0"/>
                <a:ea typeface="Verdana" panose="020B0604030504040204" pitchFamily="34" charset="0"/>
              </a:rPr>
              <a:t>Ships owners or operators.</a:t>
            </a:r>
          </a:p>
        </p:txBody>
      </p:sp>
    </p:spTree>
    <p:extLst>
      <p:ext uri="{BB962C8B-B14F-4D97-AF65-F5344CB8AC3E}">
        <p14:creationId xmlns:p14="http://schemas.microsoft.com/office/powerpoint/2010/main" val="1932688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6CE90E2-A764-1026-9664-B821AC6BA023}"/>
              </a:ext>
            </a:extLst>
          </p:cNvPr>
          <p:cNvSpPr>
            <a:spLocks noGrp="1"/>
          </p:cNvSpPr>
          <p:nvPr>
            <p:ph type="ftr" sz="quarter" idx="3"/>
          </p:nvPr>
        </p:nvSpPr>
        <p:spPr/>
        <p:txBody>
          <a:bodyPr/>
          <a:lstStyle/>
          <a:p>
            <a:r>
              <a:rPr lang="en-GB" dirty="0"/>
              <a:t>Disclosure or reproduction without prior permission of APOLO project is prohibited.</a:t>
            </a:r>
            <a:endParaRPr lang="LID4096" dirty="0"/>
          </a:p>
        </p:txBody>
      </p:sp>
      <p:sp>
        <p:nvSpPr>
          <p:cNvPr id="6" name="TextBox 5">
            <a:extLst>
              <a:ext uri="{FF2B5EF4-FFF2-40B4-BE49-F238E27FC236}">
                <a16:creationId xmlns:a16="http://schemas.microsoft.com/office/drawing/2014/main" id="{6638BB69-474B-BEB1-3DEE-D693A6FEB7F8}"/>
              </a:ext>
            </a:extLst>
          </p:cNvPr>
          <p:cNvSpPr txBox="1"/>
          <p:nvPr/>
        </p:nvSpPr>
        <p:spPr>
          <a:xfrm>
            <a:off x="0" y="964297"/>
            <a:ext cx="12191999" cy="646331"/>
          </a:xfrm>
          <a:prstGeom prst="rect">
            <a:avLst/>
          </a:prstGeom>
          <a:solidFill>
            <a:srgbClr val="155783"/>
          </a:solidFill>
        </p:spPr>
        <p:txBody>
          <a:bodyPr wrap="square">
            <a:spAutoFit/>
          </a:bodyPr>
          <a:lstStyle/>
          <a:p>
            <a:pPr algn="ctr"/>
            <a:r>
              <a:rPr lang="en-GB" b="1" dirty="0">
                <a:solidFill>
                  <a:schemeClr val="bg1"/>
                </a:solidFill>
                <a:latin typeface="Arial Narrow" panose="020B0606020202030204" pitchFamily="34" charset="0"/>
                <a:ea typeface="Verdana" panose="020B0604030504040204" pitchFamily="34" charset="0"/>
              </a:rPr>
              <a:t>KER2: Advanced power conversion system based on the combination of a low purity ammonia cracker </a:t>
            </a:r>
            <a:r>
              <a:rPr lang="en-US" b="1" dirty="0">
                <a:solidFill>
                  <a:schemeClr val="bg1"/>
                </a:solidFill>
                <a:latin typeface="Arial Narrow" panose="020B0606020202030204" pitchFamily="34" charset="0"/>
                <a:ea typeface="Verdana" panose="020B0604030504040204" pitchFamily="34" charset="0"/>
              </a:rPr>
              <a:t>(&gt;98%, 50 kg</a:t>
            </a:r>
            <a:r>
              <a:rPr lang="en-US" b="1" baseline="-25000" dirty="0">
                <a:solidFill>
                  <a:schemeClr val="bg1"/>
                </a:solidFill>
                <a:latin typeface="Arial Narrow" panose="020B0606020202030204" pitchFamily="34" charset="0"/>
                <a:ea typeface="Verdana" panose="020B0604030504040204" pitchFamily="34" charset="0"/>
              </a:rPr>
              <a:t>H2</a:t>
            </a:r>
            <a:r>
              <a:rPr lang="en-US" b="1" dirty="0">
                <a:solidFill>
                  <a:schemeClr val="bg1"/>
                </a:solidFill>
                <a:latin typeface="Arial Narrow" panose="020B0606020202030204" pitchFamily="34" charset="0"/>
                <a:ea typeface="Verdana" panose="020B0604030504040204" pitchFamily="34" charset="0"/>
              </a:rPr>
              <a:t>/day, 30% H</a:t>
            </a:r>
            <a:r>
              <a:rPr lang="en-US" b="1" baseline="-25000" dirty="0">
                <a:solidFill>
                  <a:schemeClr val="bg1"/>
                </a:solidFill>
                <a:latin typeface="Arial Narrow" panose="020B0606020202030204" pitchFamily="34" charset="0"/>
                <a:ea typeface="Verdana" panose="020B0604030504040204" pitchFamily="34" charset="0"/>
              </a:rPr>
              <a:t>2</a:t>
            </a:r>
            <a:r>
              <a:rPr lang="en-US" b="1" dirty="0">
                <a:solidFill>
                  <a:schemeClr val="bg1"/>
                </a:solidFill>
                <a:latin typeface="Arial Narrow" panose="020B0606020202030204" pitchFamily="34" charset="0"/>
                <a:ea typeface="Verdana" panose="020B0604030504040204" pitchFamily="34" charset="0"/>
              </a:rPr>
              <a:t> in NH</a:t>
            </a:r>
            <a:r>
              <a:rPr lang="en-US" b="1" baseline="-25000" dirty="0">
                <a:solidFill>
                  <a:schemeClr val="bg1"/>
                </a:solidFill>
                <a:latin typeface="Arial Narrow" panose="020B0606020202030204" pitchFamily="34" charset="0"/>
                <a:ea typeface="Verdana" panose="020B0604030504040204" pitchFamily="34" charset="0"/>
              </a:rPr>
              <a:t>3 </a:t>
            </a:r>
            <a:r>
              <a:rPr lang="en-US" b="1" dirty="0">
                <a:solidFill>
                  <a:schemeClr val="bg1"/>
                </a:solidFill>
                <a:latin typeface="Arial Narrow" panose="020B0606020202030204" pitchFamily="34" charset="0"/>
                <a:ea typeface="Verdana" panose="020B0604030504040204" pitchFamily="34" charset="0"/>
              </a:rPr>
              <a:t>blend)</a:t>
            </a:r>
            <a:r>
              <a:rPr lang="en-GB" b="1" dirty="0">
                <a:solidFill>
                  <a:schemeClr val="bg1"/>
                </a:solidFill>
                <a:latin typeface="Arial Narrow" panose="020B0606020202030204" pitchFamily="34" charset="0"/>
                <a:ea typeface="Verdana" panose="020B0604030504040204" pitchFamily="34" charset="0"/>
              </a:rPr>
              <a:t> and a high efficiency 4 stroke engine (Prototype 2)</a:t>
            </a:r>
          </a:p>
        </p:txBody>
      </p:sp>
      <p:sp>
        <p:nvSpPr>
          <p:cNvPr id="7" name="TextBox 6">
            <a:extLst>
              <a:ext uri="{FF2B5EF4-FFF2-40B4-BE49-F238E27FC236}">
                <a16:creationId xmlns:a16="http://schemas.microsoft.com/office/drawing/2014/main" id="{736EAB7E-A801-9837-321C-E2295DB4DEE1}"/>
              </a:ext>
            </a:extLst>
          </p:cNvPr>
          <p:cNvSpPr txBox="1"/>
          <p:nvPr/>
        </p:nvSpPr>
        <p:spPr>
          <a:xfrm>
            <a:off x="0" y="1674925"/>
            <a:ext cx="11794672" cy="1346522"/>
          </a:xfrm>
          <a:prstGeom prst="rect">
            <a:avLst/>
          </a:prstGeom>
          <a:noFill/>
        </p:spPr>
        <p:txBody>
          <a:bodyPr wrap="square">
            <a:spAutoFit/>
          </a:bodyPr>
          <a:lstStyle/>
          <a:p>
            <a:pPr>
              <a:spcBef>
                <a:spcPts val="300"/>
              </a:spcBef>
              <a:spcAft>
                <a:spcPts val="600"/>
              </a:spcAft>
              <a:buClr>
                <a:srgbClr val="4D7DC5"/>
              </a:buClr>
            </a:pPr>
            <a:r>
              <a:rPr lang="en-GB" sz="1600" b="1" dirty="0">
                <a:latin typeface="Verdana" panose="020B0604030504040204" pitchFamily="34" charset="0"/>
                <a:ea typeface="Verdana" panose="020B0604030504040204" pitchFamily="34" charset="0"/>
              </a:rPr>
              <a:t>ER2: </a:t>
            </a:r>
            <a:r>
              <a:rPr lang="en-GB" sz="1600" dirty="0">
                <a:latin typeface="Verdana" panose="020B0604030504040204" pitchFamily="34" charset="0"/>
                <a:ea typeface="Verdana" panose="020B0604030504040204" pitchFamily="34" charset="0"/>
              </a:rPr>
              <a:t>Innovative environmentally friendly catalyst materials for ammonia cracking.</a:t>
            </a:r>
          </a:p>
          <a:p>
            <a:pPr>
              <a:spcBef>
                <a:spcPts val="300"/>
              </a:spcBef>
              <a:spcAft>
                <a:spcPts val="600"/>
              </a:spcAft>
              <a:buClr>
                <a:srgbClr val="4D7DC5"/>
              </a:buClr>
            </a:pPr>
            <a:r>
              <a:rPr lang="en-US" sz="1600" b="1" dirty="0">
                <a:latin typeface="Verdana" panose="020B0604030504040204" pitchFamily="34" charset="0"/>
                <a:ea typeface="Verdana" panose="020B0604030504040204" pitchFamily="34" charset="0"/>
              </a:rPr>
              <a:t>ER3: </a:t>
            </a:r>
            <a:r>
              <a:rPr lang="en-US" sz="1600" dirty="0">
                <a:latin typeface="Verdana" panose="020B0604030504040204" pitchFamily="34" charset="0"/>
                <a:ea typeface="Verdana" panose="020B0604030504040204" pitchFamily="34" charset="0"/>
              </a:rPr>
              <a:t>Innovative Pd membranes and hollow fiber supports for selective </a:t>
            </a:r>
            <a:r>
              <a:rPr lang="en-GB" sz="1600" dirty="0">
                <a:latin typeface="Verdana" panose="020B0604030504040204" pitchFamily="34" charset="0"/>
                <a:ea typeface="Verdana" panose="020B0604030504040204" pitchFamily="34" charset="0"/>
              </a:rPr>
              <a:t>H</a:t>
            </a:r>
            <a:r>
              <a:rPr lang="en-GB" sz="1600" baseline="-25000" dirty="0">
                <a:latin typeface="Verdana" panose="020B0604030504040204" pitchFamily="34" charset="0"/>
                <a:ea typeface="Verdana" panose="020B0604030504040204" pitchFamily="34" charset="0"/>
              </a:rPr>
              <a:t>2</a:t>
            </a:r>
            <a:r>
              <a:rPr lang="en-GB" sz="1600" dirty="0">
                <a:latin typeface="Verdana" panose="020B0604030504040204" pitchFamily="34" charset="0"/>
                <a:ea typeface="Verdana" panose="020B0604030504040204" pitchFamily="34" charset="0"/>
              </a:rPr>
              <a:t> separation</a:t>
            </a:r>
            <a:endParaRPr lang="en-GB" sz="1600" b="1" dirty="0">
              <a:latin typeface="Verdana" panose="020B0604030504040204" pitchFamily="34" charset="0"/>
              <a:ea typeface="Verdana" panose="020B0604030504040204" pitchFamily="34" charset="0"/>
            </a:endParaRPr>
          </a:p>
          <a:p>
            <a:pPr>
              <a:spcAft>
                <a:spcPts val="600"/>
              </a:spcAft>
              <a:buClr>
                <a:srgbClr val="4D7DC5"/>
              </a:buClr>
            </a:pPr>
            <a:r>
              <a:rPr lang="en-GB" sz="1600" b="1" dirty="0">
                <a:latin typeface="Verdana" panose="020B0604030504040204" pitchFamily="34" charset="0"/>
                <a:ea typeface="Verdana" panose="020B0604030504040204" pitchFamily="34" charset="0"/>
              </a:rPr>
              <a:t>ER6: </a:t>
            </a:r>
            <a:r>
              <a:rPr lang="en-GB" sz="1600" dirty="0">
                <a:latin typeface="Verdana" panose="020B0604030504040204" pitchFamily="34" charset="0"/>
                <a:ea typeface="Verdana" panose="020B0604030504040204" pitchFamily="34" charset="0"/>
              </a:rPr>
              <a:t>Low purity CMR with highly selective membranes and catalyst</a:t>
            </a:r>
          </a:p>
          <a:p>
            <a:pPr>
              <a:spcAft>
                <a:spcPts val="600"/>
              </a:spcAft>
              <a:buClr>
                <a:srgbClr val="4D7DC5"/>
              </a:buClr>
            </a:pPr>
            <a:r>
              <a:rPr lang="en-GB" sz="1600" b="1" dirty="0">
                <a:latin typeface="Verdana" panose="020B0604030504040204" pitchFamily="34" charset="0"/>
                <a:ea typeface="Verdana" panose="020B0604030504040204" pitchFamily="34" charset="0"/>
              </a:rPr>
              <a:t>ER7: </a:t>
            </a:r>
            <a:r>
              <a:rPr lang="en-GB" sz="1600" dirty="0">
                <a:latin typeface="Verdana" panose="020B0604030504040204" pitchFamily="34" charset="0"/>
                <a:ea typeface="Verdana" panose="020B0604030504040204" pitchFamily="34" charset="0"/>
              </a:rPr>
              <a:t>Advanced ammonia combustion engine coupled with catalytic converter</a:t>
            </a:r>
          </a:p>
        </p:txBody>
      </p:sp>
      <p:pic>
        <p:nvPicPr>
          <p:cNvPr id="8" name="Picture 7">
            <a:extLst>
              <a:ext uri="{FF2B5EF4-FFF2-40B4-BE49-F238E27FC236}">
                <a16:creationId xmlns:a16="http://schemas.microsoft.com/office/drawing/2014/main" id="{D27B7F57-6DE2-29E7-004D-2978C8E0C80D}"/>
              </a:ext>
            </a:extLst>
          </p:cNvPr>
          <p:cNvPicPr>
            <a:picLocks noChangeAspect="1"/>
          </p:cNvPicPr>
          <p:nvPr/>
        </p:nvPicPr>
        <p:blipFill>
          <a:blip r:embed="rId2"/>
          <a:stretch>
            <a:fillRect/>
          </a:stretch>
        </p:blipFill>
        <p:spPr>
          <a:xfrm>
            <a:off x="3643006" y="2941259"/>
            <a:ext cx="8480974" cy="2777394"/>
          </a:xfrm>
          <a:prstGeom prst="rect">
            <a:avLst/>
          </a:prstGeom>
        </p:spPr>
      </p:pic>
      <p:sp>
        <p:nvSpPr>
          <p:cNvPr id="9" name="TextBox 8">
            <a:extLst>
              <a:ext uri="{FF2B5EF4-FFF2-40B4-BE49-F238E27FC236}">
                <a16:creationId xmlns:a16="http://schemas.microsoft.com/office/drawing/2014/main" id="{FBD118FB-D6F9-862C-6542-CDA6A33F149F}"/>
              </a:ext>
            </a:extLst>
          </p:cNvPr>
          <p:cNvSpPr txBox="1"/>
          <p:nvPr/>
        </p:nvSpPr>
        <p:spPr>
          <a:xfrm>
            <a:off x="0" y="3320590"/>
            <a:ext cx="4906751" cy="338554"/>
          </a:xfrm>
          <a:prstGeom prst="rect">
            <a:avLst/>
          </a:prstGeom>
          <a:noFill/>
        </p:spPr>
        <p:txBody>
          <a:bodyPr wrap="square">
            <a:spAutoFit/>
          </a:bodyPr>
          <a:lstStyle/>
          <a:p>
            <a:pPr>
              <a:spcAft>
                <a:spcPts val="600"/>
              </a:spcAft>
            </a:pPr>
            <a:r>
              <a:rPr lang="en-GB" sz="1600" b="1" dirty="0">
                <a:latin typeface="Verdana" panose="020B0604030504040204" pitchFamily="34" charset="0"/>
                <a:ea typeface="Verdana" panose="020B0604030504040204" pitchFamily="34" charset="0"/>
              </a:rPr>
              <a:t>Main end-user: </a:t>
            </a:r>
            <a:r>
              <a:rPr lang="en-GB" sz="1600" dirty="0">
                <a:latin typeface="Verdana" panose="020B0604030504040204" pitchFamily="34" charset="0"/>
                <a:ea typeface="Verdana" panose="020B0604030504040204" pitchFamily="34" charset="0"/>
              </a:rPr>
              <a:t>Ships owners or operators.</a:t>
            </a:r>
            <a:endParaRPr lang="en-GB" sz="1600" u="sng"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3" name="Title 1">
            <a:extLst>
              <a:ext uri="{FF2B5EF4-FFF2-40B4-BE49-F238E27FC236}">
                <a16:creationId xmlns:a16="http://schemas.microsoft.com/office/drawing/2014/main" id="{76612627-79DE-9490-9751-A69675C8942D}"/>
              </a:ext>
            </a:extLst>
          </p:cNvPr>
          <p:cNvSpPr>
            <a:spLocks noGrp="1"/>
          </p:cNvSpPr>
          <p:nvPr>
            <p:ph type="title"/>
          </p:nvPr>
        </p:nvSpPr>
        <p:spPr>
          <a:xfrm>
            <a:off x="1802650" y="0"/>
            <a:ext cx="9132050" cy="900000"/>
          </a:xfrm>
        </p:spPr>
        <p:txBody>
          <a:bodyPr>
            <a:normAutofit/>
          </a:bodyPr>
          <a:lstStyle/>
          <a:p>
            <a:pPr>
              <a:lnSpc>
                <a:spcPct val="125000"/>
              </a:lnSpc>
            </a:pPr>
            <a:r>
              <a:rPr lang="en-GB" altLang="en-US" sz="2600" b="1" dirty="0"/>
              <a:t>KEY EXPLOITABLE AND EXPECTED RESULTS</a:t>
            </a:r>
          </a:p>
        </p:txBody>
      </p:sp>
      <p:sp>
        <p:nvSpPr>
          <p:cNvPr id="3" name="TextBox 2">
            <a:extLst>
              <a:ext uri="{FF2B5EF4-FFF2-40B4-BE49-F238E27FC236}">
                <a16:creationId xmlns:a16="http://schemas.microsoft.com/office/drawing/2014/main" id="{AE5BEBD4-4E3C-E0C7-2407-519CD0A3FE44}"/>
              </a:ext>
            </a:extLst>
          </p:cNvPr>
          <p:cNvSpPr txBox="1"/>
          <p:nvPr/>
        </p:nvSpPr>
        <p:spPr>
          <a:xfrm>
            <a:off x="0" y="5183075"/>
            <a:ext cx="6200101" cy="830997"/>
          </a:xfrm>
          <a:prstGeom prst="rect">
            <a:avLst/>
          </a:prstGeom>
          <a:noFill/>
        </p:spPr>
        <p:txBody>
          <a:bodyPr wrap="square">
            <a:spAutoFit/>
          </a:bodyPr>
          <a:lstStyle/>
          <a:p>
            <a:pPr>
              <a:spcAft>
                <a:spcPts val="600"/>
              </a:spcAft>
            </a:pPr>
            <a:r>
              <a:rPr lang="en-GB" sz="1600" b="1" dirty="0">
                <a:effectLst/>
                <a:latin typeface="Verdana" panose="020B0604030504040204" pitchFamily="34" charset="0"/>
                <a:ea typeface="Verdana" panose="020B0604030504040204" pitchFamily="34" charset="0"/>
                <a:cs typeface="Times New Roman" panose="02020603050405020304" pitchFamily="18" charset="0"/>
              </a:rPr>
              <a:t>Value proposition: </a:t>
            </a:r>
            <a:r>
              <a:rPr lang="en-GB" sz="1600" dirty="0">
                <a:effectLst/>
                <a:latin typeface="Verdana" panose="020B0604030504040204" pitchFamily="34" charset="0"/>
                <a:ea typeface="Verdana" panose="020B0604030504040204" pitchFamily="34" charset="0"/>
                <a:cs typeface="Times New Roman" panose="02020603050405020304" pitchFamily="18" charset="0"/>
              </a:rPr>
              <a:t>Advanced power conversion system based on the combination of ammonia cracker and a high efficiency engine with an overall efficiency of &gt;45%</a:t>
            </a:r>
            <a:endParaRPr lang="en-GB"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7548423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3CE87A-15E7-6B89-2672-258DFB3AE041}"/>
              </a:ext>
            </a:extLst>
          </p:cNvPr>
          <p:cNvPicPr>
            <a:picLocks noChangeAspect="1"/>
          </p:cNvPicPr>
          <p:nvPr/>
        </p:nvPicPr>
        <p:blipFill>
          <a:blip r:embed="rId2"/>
          <a:stretch>
            <a:fillRect/>
          </a:stretch>
        </p:blipFill>
        <p:spPr>
          <a:xfrm>
            <a:off x="8515648" y="1525568"/>
            <a:ext cx="3596952" cy="2072820"/>
          </a:xfrm>
          <a:prstGeom prst="rect">
            <a:avLst/>
          </a:prstGeom>
        </p:spPr>
      </p:pic>
      <p:sp>
        <p:nvSpPr>
          <p:cNvPr id="4" name="Footer Placeholder 3">
            <a:extLst>
              <a:ext uri="{FF2B5EF4-FFF2-40B4-BE49-F238E27FC236}">
                <a16:creationId xmlns:a16="http://schemas.microsoft.com/office/drawing/2014/main" id="{8BE52C0D-65A8-BCE2-F76E-B93A7D0872DF}"/>
              </a:ext>
            </a:extLst>
          </p:cNvPr>
          <p:cNvSpPr>
            <a:spLocks noGrp="1"/>
          </p:cNvSpPr>
          <p:nvPr>
            <p:ph type="ftr" sz="quarter" idx="3"/>
          </p:nvPr>
        </p:nvSpPr>
        <p:spPr/>
        <p:txBody>
          <a:bodyPr/>
          <a:lstStyle/>
          <a:p>
            <a:r>
              <a:rPr lang="en-GB" dirty="0"/>
              <a:t>Disclosure or reproduction without prior permission of APOLO project is prohibited.</a:t>
            </a:r>
            <a:endParaRPr lang="LID4096" dirty="0"/>
          </a:p>
        </p:txBody>
      </p:sp>
      <p:sp>
        <p:nvSpPr>
          <p:cNvPr id="2" name="Content Placeholder 4">
            <a:extLst>
              <a:ext uri="{FF2B5EF4-FFF2-40B4-BE49-F238E27FC236}">
                <a16:creationId xmlns:a16="http://schemas.microsoft.com/office/drawing/2014/main" id="{4B022E2A-F4B4-3D24-0FFF-207EB36A8653}"/>
              </a:ext>
            </a:extLst>
          </p:cNvPr>
          <p:cNvSpPr>
            <a:spLocks noGrp="1"/>
          </p:cNvSpPr>
          <p:nvPr>
            <p:ph idx="1"/>
          </p:nvPr>
        </p:nvSpPr>
        <p:spPr>
          <a:xfrm>
            <a:off x="124149" y="1288529"/>
            <a:ext cx="8542412" cy="4698617"/>
          </a:xfrm>
        </p:spPr>
        <p:txBody>
          <a:bodyPr>
            <a:noAutofit/>
          </a:bodyPr>
          <a:lstStyle/>
          <a:p>
            <a:pPr marL="0" lvl="2" indent="0">
              <a:lnSpc>
                <a:spcPct val="100000"/>
              </a:lnSpc>
              <a:spcAft>
                <a:spcPts val="300"/>
              </a:spcAft>
              <a:buClr>
                <a:srgbClr val="4D7DC5"/>
              </a:buClr>
              <a:buNone/>
            </a:pPr>
            <a:r>
              <a:rPr lang="en-GB" sz="1800" b="1" dirty="0">
                <a:solidFill>
                  <a:srgbClr val="155783"/>
                </a:solidFill>
              </a:rPr>
              <a:t>Catalyst (JM):</a:t>
            </a:r>
          </a:p>
          <a:p>
            <a:pPr marL="358775" lvl="3" indent="0">
              <a:lnSpc>
                <a:spcPct val="100000"/>
              </a:lnSpc>
              <a:spcAft>
                <a:spcPts val="300"/>
              </a:spcAft>
              <a:buClr>
                <a:schemeClr val="accent6"/>
              </a:buClr>
              <a:buNone/>
            </a:pPr>
            <a:r>
              <a:rPr lang="en-GB" sz="1800" dirty="0"/>
              <a:t>Innovative and environmentally friendly catalyst with low Ru content </a:t>
            </a:r>
          </a:p>
          <a:p>
            <a:pPr marL="358775" lvl="3" indent="0">
              <a:lnSpc>
                <a:spcPct val="100000"/>
              </a:lnSpc>
              <a:spcAft>
                <a:spcPts val="300"/>
              </a:spcAft>
              <a:buClr>
                <a:schemeClr val="accent6"/>
              </a:buClr>
              <a:buNone/>
            </a:pPr>
            <a:r>
              <a:rPr lang="en-GB" sz="1800" dirty="0"/>
              <a:t>Aims for high conversion at low catalyst loading at lower temperatures than SoA.</a:t>
            </a:r>
          </a:p>
          <a:p>
            <a:pPr marL="0" lvl="2" indent="0">
              <a:lnSpc>
                <a:spcPct val="100000"/>
              </a:lnSpc>
              <a:spcAft>
                <a:spcPts val="300"/>
              </a:spcAft>
              <a:buClr>
                <a:srgbClr val="4D7DC5"/>
              </a:buClr>
              <a:buNone/>
            </a:pPr>
            <a:r>
              <a:rPr lang="en-GB" sz="1800" b="1" dirty="0">
                <a:solidFill>
                  <a:srgbClr val="155783"/>
                </a:solidFill>
              </a:rPr>
              <a:t>Membranes (H2SITE, TEC, TUE):</a:t>
            </a:r>
          </a:p>
          <a:p>
            <a:pPr marL="358775" lvl="3" indent="0">
              <a:lnSpc>
                <a:spcPct val="100000"/>
              </a:lnSpc>
              <a:spcAft>
                <a:spcPts val="300"/>
              </a:spcAft>
              <a:buClr>
                <a:schemeClr val="accent6"/>
              </a:buClr>
              <a:buNone/>
            </a:pPr>
            <a:r>
              <a:rPr lang="en-GB" sz="1800" dirty="0"/>
              <a:t>Innovative Pd based membranes for selective separation of </a:t>
            </a:r>
            <a:r>
              <a:rPr lang="en-GB" sz="1600" dirty="0"/>
              <a:t>H</a:t>
            </a:r>
            <a:r>
              <a:rPr lang="en-GB" sz="1600" baseline="-25000" dirty="0"/>
              <a:t>2</a:t>
            </a:r>
            <a:r>
              <a:rPr lang="en-GB" sz="1800" dirty="0"/>
              <a:t> during production process.</a:t>
            </a:r>
          </a:p>
          <a:p>
            <a:pPr marL="358775" lvl="3" indent="0">
              <a:lnSpc>
                <a:spcPct val="100000"/>
              </a:lnSpc>
              <a:spcAft>
                <a:spcPts val="300"/>
              </a:spcAft>
              <a:buClr>
                <a:schemeClr val="accent6"/>
              </a:buClr>
              <a:buNone/>
            </a:pPr>
            <a:r>
              <a:rPr lang="en-GB" sz="1800" dirty="0"/>
              <a:t>Minimum H</a:t>
            </a:r>
            <a:r>
              <a:rPr lang="en-GB" sz="1800" baseline="-25000" dirty="0"/>
              <a:t>2 </a:t>
            </a:r>
            <a:r>
              <a:rPr lang="en-GB" sz="1800" dirty="0"/>
              <a:t>/ N</a:t>
            </a:r>
            <a:r>
              <a:rPr lang="en-GB" sz="1800" baseline="-25000" dirty="0"/>
              <a:t>2</a:t>
            </a:r>
            <a:r>
              <a:rPr lang="en-GB" sz="1800" dirty="0"/>
              <a:t> selectivity targeted – 100,000.</a:t>
            </a:r>
          </a:p>
          <a:p>
            <a:pPr marL="0" lvl="2" indent="0">
              <a:lnSpc>
                <a:spcPct val="100000"/>
              </a:lnSpc>
              <a:spcAft>
                <a:spcPts val="300"/>
              </a:spcAft>
              <a:buClr>
                <a:srgbClr val="4D7DC5"/>
              </a:buClr>
              <a:buNone/>
            </a:pPr>
            <a:r>
              <a:rPr lang="en-GB" sz="1800" b="1" dirty="0">
                <a:solidFill>
                  <a:srgbClr val="155783"/>
                </a:solidFill>
              </a:rPr>
              <a:t>Sorbents for prototype 1 (TUE, JM):</a:t>
            </a:r>
          </a:p>
          <a:p>
            <a:pPr marL="358775" lvl="3" indent="0">
              <a:lnSpc>
                <a:spcPct val="100000"/>
              </a:lnSpc>
              <a:spcAft>
                <a:spcPts val="300"/>
              </a:spcAft>
              <a:buClr>
                <a:schemeClr val="accent6"/>
              </a:buClr>
              <a:buNone/>
            </a:pPr>
            <a:r>
              <a:rPr lang="en-GB" sz="1800" dirty="0"/>
              <a:t>Novel sorbents for polishing the </a:t>
            </a:r>
            <a:r>
              <a:rPr lang="en-GB" sz="1600" dirty="0"/>
              <a:t>H</a:t>
            </a:r>
            <a:r>
              <a:rPr lang="en-GB" sz="1600" baseline="-25000" dirty="0"/>
              <a:t>2</a:t>
            </a:r>
            <a:r>
              <a:rPr lang="en-GB" sz="1800" dirty="0"/>
              <a:t> recovered by the membranes.</a:t>
            </a:r>
          </a:p>
          <a:p>
            <a:pPr marL="358775" lvl="3" indent="0">
              <a:lnSpc>
                <a:spcPct val="100000"/>
              </a:lnSpc>
              <a:spcAft>
                <a:spcPts val="300"/>
              </a:spcAft>
              <a:buClr>
                <a:schemeClr val="accent6"/>
              </a:buClr>
              <a:buNone/>
            </a:pPr>
            <a:r>
              <a:rPr lang="en-GB" sz="1800" dirty="0"/>
              <a:t>Modified zeolite materials with &lt;12% Cu with adsorption capacities of &gt; 3 mmol</a:t>
            </a:r>
            <a:r>
              <a:rPr lang="en-GB" sz="1800" baseline="-25000" dirty="0"/>
              <a:t>NH3</a:t>
            </a:r>
            <a:r>
              <a:rPr lang="en-GB" sz="1800" dirty="0"/>
              <a:t>/g</a:t>
            </a:r>
            <a:r>
              <a:rPr lang="en-GB" sz="1800" baseline="-25000" dirty="0"/>
              <a:t>sorbent.</a:t>
            </a:r>
          </a:p>
          <a:p>
            <a:pPr marL="358775" lvl="3" indent="0">
              <a:lnSpc>
                <a:spcPct val="100000"/>
              </a:lnSpc>
              <a:spcAft>
                <a:spcPts val="300"/>
              </a:spcAft>
              <a:buClr>
                <a:schemeClr val="accent6"/>
              </a:buClr>
              <a:buNone/>
            </a:pPr>
            <a:r>
              <a:rPr lang="en-GB" sz="1800" dirty="0"/>
              <a:t>Benchmarking with other solid acid adsorbents.</a:t>
            </a:r>
          </a:p>
        </p:txBody>
      </p:sp>
      <p:sp>
        <p:nvSpPr>
          <p:cNvPr id="12" name="TextBox 11">
            <a:extLst>
              <a:ext uri="{FF2B5EF4-FFF2-40B4-BE49-F238E27FC236}">
                <a16:creationId xmlns:a16="http://schemas.microsoft.com/office/drawing/2014/main" id="{94EA3E77-C5DA-70B7-5B5B-5B0690CDAE5E}"/>
              </a:ext>
            </a:extLst>
          </p:cNvPr>
          <p:cNvSpPr txBox="1"/>
          <p:nvPr/>
        </p:nvSpPr>
        <p:spPr>
          <a:xfrm>
            <a:off x="3018065" y="668442"/>
            <a:ext cx="6155870" cy="461665"/>
          </a:xfrm>
          <a:prstGeom prst="rect">
            <a:avLst/>
          </a:prstGeom>
          <a:noFill/>
        </p:spPr>
        <p:txBody>
          <a:bodyPr wrap="square">
            <a:spAutoFit/>
          </a:bodyPr>
          <a:lstStyle/>
          <a:p>
            <a:pPr marL="0" lvl="1" indent="0" algn="ctr">
              <a:lnSpc>
                <a:spcPct val="100000"/>
              </a:lnSpc>
              <a:spcAft>
                <a:spcPts val="300"/>
              </a:spcAft>
              <a:buClr>
                <a:srgbClr val="4D7DC5"/>
              </a:buClr>
              <a:buNone/>
            </a:pPr>
            <a:r>
              <a:rPr lang="en-GB" sz="2400" b="1" dirty="0">
                <a:latin typeface="Verdana" panose="020B0604030504040204" pitchFamily="34" charset="0"/>
                <a:ea typeface="Verdana" panose="020B0604030504040204" pitchFamily="34" charset="0"/>
              </a:rPr>
              <a:t>Catalytic Membrane Reactors </a:t>
            </a:r>
          </a:p>
        </p:txBody>
      </p:sp>
      <p:grpSp>
        <p:nvGrpSpPr>
          <p:cNvPr id="14" name="Group 13">
            <a:extLst>
              <a:ext uri="{FF2B5EF4-FFF2-40B4-BE49-F238E27FC236}">
                <a16:creationId xmlns:a16="http://schemas.microsoft.com/office/drawing/2014/main" id="{B38CE81A-94BC-BAB0-0523-7B3750DA343F}"/>
              </a:ext>
            </a:extLst>
          </p:cNvPr>
          <p:cNvGrpSpPr/>
          <p:nvPr/>
        </p:nvGrpSpPr>
        <p:grpSpPr>
          <a:xfrm>
            <a:off x="8694997" y="4152493"/>
            <a:ext cx="2962784" cy="1371982"/>
            <a:chOff x="8694997" y="4152493"/>
            <a:chExt cx="2962784" cy="1371982"/>
          </a:xfrm>
        </p:grpSpPr>
        <p:grpSp>
          <p:nvGrpSpPr>
            <p:cNvPr id="11" name="Group 10">
              <a:extLst>
                <a:ext uri="{FF2B5EF4-FFF2-40B4-BE49-F238E27FC236}">
                  <a16:creationId xmlns:a16="http://schemas.microsoft.com/office/drawing/2014/main" id="{68642B75-7607-7AA2-2983-F5DAE408A06D}"/>
                </a:ext>
              </a:extLst>
            </p:cNvPr>
            <p:cNvGrpSpPr/>
            <p:nvPr/>
          </p:nvGrpSpPr>
          <p:grpSpPr>
            <a:xfrm>
              <a:off x="9061554" y="4152493"/>
              <a:ext cx="2596227" cy="1306025"/>
              <a:chOff x="8945744" y="4152493"/>
              <a:chExt cx="2596227" cy="1306025"/>
            </a:xfrm>
          </p:grpSpPr>
          <p:pic>
            <p:nvPicPr>
              <p:cNvPr id="6" name="Imagen 17">
                <a:extLst>
                  <a:ext uri="{FF2B5EF4-FFF2-40B4-BE49-F238E27FC236}">
                    <a16:creationId xmlns:a16="http://schemas.microsoft.com/office/drawing/2014/main" id="{2ECE05BA-A726-0A78-4D7F-8FDD9B14EE6B}"/>
                  </a:ext>
                </a:extLst>
              </p:cNvPr>
              <p:cNvPicPr>
                <a:picLocks noChangeAspect="1"/>
              </p:cNvPicPr>
              <p:nvPr/>
            </p:nvPicPr>
            <p:blipFill>
              <a:blip r:embed="rId3"/>
              <a:stretch>
                <a:fillRect/>
              </a:stretch>
            </p:blipFill>
            <p:spPr>
              <a:xfrm>
                <a:off x="9939606" y="4152493"/>
                <a:ext cx="1538469" cy="387849"/>
              </a:xfrm>
              <a:prstGeom prst="rect">
                <a:avLst/>
              </a:prstGeom>
            </p:spPr>
          </p:pic>
          <p:pic>
            <p:nvPicPr>
              <p:cNvPr id="8" name="Imagen 14">
                <a:extLst>
                  <a:ext uri="{FF2B5EF4-FFF2-40B4-BE49-F238E27FC236}">
                    <a16:creationId xmlns:a16="http://schemas.microsoft.com/office/drawing/2014/main" id="{94F0F0EB-A253-B38D-DE5B-3033B5BBA930}"/>
                  </a:ext>
                </a:extLst>
              </p:cNvPr>
              <p:cNvPicPr>
                <a:picLocks noChangeAspect="1"/>
              </p:cNvPicPr>
              <p:nvPr/>
            </p:nvPicPr>
            <p:blipFill>
              <a:blip r:embed="rId4"/>
              <a:stretch>
                <a:fillRect/>
              </a:stretch>
            </p:blipFill>
            <p:spPr>
              <a:xfrm>
                <a:off x="8945744" y="4284727"/>
                <a:ext cx="598869" cy="275840"/>
              </a:xfrm>
              <a:prstGeom prst="rect">
                <a:avLst/>
              </a:prstGeom>
            </p:spPr>
          </p:pic>
          <p:pic>
            <p:nvPicPr>
              <p:cNvPr id="10" name="Picture 4" descr="Members – 5G IA">
                <a:extLst>
                  <a:ext uri="{FF2B5EF4-FFF2-40B4-BE49-F238E27FC236}">
                    <a16:creationId xmlns:a16="http://schemas.microsoft.com/office/drawing/2014/main" id="{755401B3-1D33-98B7-D537-F8061FF2DA4A}"/>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15377" y="4995221"/>
                <a:ext cx="926594" cy="463297"/>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13" name="Picture 12">
              <a:extLst>
                <a:ext uri="{FF2B5EF4-FFF2-40B4-BE49-F238E27FC236}">
                  <a16:creationId xmlns:a16="http://schemas.microsoft.com/office/drawing/2014/main" id="{A2C53230-369E-B525-D2D2-38E6599C9F02}"/>
                </a:ext>
              </a:extLst>
            </p:cNvPr>
            <p:cNvPicPr>
              <a:picLocks noChangeAspect="1"/>
            </p:cNvPicPr>
            <p:nvPr/>
          </p:nvPicPr>
          <p:blipFill>
            <a:blip r:embed="rId6"/>
            <a:stretch>
              <a:fillRect/>
            </a:stretch>
          </p:blipFill>
          <p:spPr>
            <a:xfrm>
              <a:off x="8694997" y="4875567"/>
              <a:ext cx="1665689" cy="648908"/>
            </a:xfrm>
            <a:prstGeom prst="rect">
              <a:avLst/>
            </a:prstGeom>
            <a:solidFill>
              <a:schemeClr val="bg1"/>
            </a:solidFill>
          </p:spPr>
        </p:pic>
      </p:grpSp>
      <p:sp>
        <p:nvSpPr>
          <p:cNvPr id="15" name="Title 1">
            <a:extLst>
              <a:ext uri="{FF2B5EF4-FFF2-40B4-BE49-F238E27FC236}">
                <a16:creationId xmlns:a16="http://schemas.microsoft.com/office/drawing/2014/main" id="{5E07DB50-8C70-D75A-B9A0-E3CC95752354}"/>
              </a:ext>
            </a:extLst>
          </p:cNvPr>
          <p:cNvSpPr>
            <a:spLocks noGrp="1"/>
          </p:cNvSpPr>
          <p:nvPr>
            <p:ph type="title"/>
          </p:nvPr>
        </p:nvSpPr>
        <p:spPr>
          <a:xfrm>
            <a:off x="1802650" y="0"/>
            <a:ext cx="9132050" cy="900000"/>
          </a:xfrm>
        </p:spPr>
        <p:txBody>
          <a:bodyPr>
            <a:normAutofit/>
          </a:bodyPr>
          <a:lstStyle/>
          <a:p>
            <a:pPr>
              <a:lnSpc>
                <a:spcPct val="125000"/>
              </a:lnSpc>
            </a:pPr>
            <a:r>
              <a:rPr lang="en-GB" altLang="en-US" sz="2600" b="1" dirty="0"/>
              <a:t>KEY EXPLOITABLE AND EXPECTED RESULTS</a:t>
            </a:r>
          </a:p>
        </p:txBody>
      </p:sp>
    </p:spTree>
    <p:extLst>
      <p:ext uri="{BB962C8B-B14F-4D97-AF65-F5344CB8AC3E}">
        <p14:creationId xmlns:p14="http://schemas.microsoft.com/office/powerpoint/2010/main" val="4065967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BE52C0D-65A8-BCE2-F76E-B93A7D0872DF}"/>
              </a:ext>
            </a:extLst>
          </p:cNvPr>
          <p:cNvSpPr>
            <a:spLocks noGrp="1"/>
          </p:cNvSpPr>
          <p:nvPr>
            <p:ph type="ftr" sz="quarter" idx="3"/>
          </p:nvPr>
        </p:nvSpPr>
        <p:spPr/>
        <p:txBody>
          <a:bodyPr/>
          <a:lstStyle/>
          <a:p>
            <a:r>
              <a:rPr lang="en-GB" dirty="0"/>
              <a:t>Disclosure or reproduction without prior permission of APOLO project is prohibited.</a:t>
            </a:r>
            <a:endParaRPr lang="LID4096" dirty="0"/>
          </a:p>
        </p:txBody>
      </p:sp>
      <p:grpSp>
        <p:nvGrpSpPr>
          <p:cNvPr id="13" name="Group 12">
            <a:extLst>
              <a:ext uri="{FF2B5EF4-FFF2-40B4-BE49-F238E27FC236}">
                <a16:creationId xmlns:a16="http://schemas.microsoft.com/office/drawing/2014/main" id="{A6248EA2-12DE-D152-DB79-45228529E0B2}"/>
              </a:ext>
            </a:extLst>
          </p:cNvPr>
          <p:cNvGrpSpPr/>
          <p:nvPr/>
        </p:nvGrpSpPr>
        <p:grpSpPr>
          <a:xfrm>
            <a:off x="-283413" y="1766410"/>
            <a:ext cx="6472847" cy="4589940"/>
            <a:chOff x="-317062" y="1789601"/>
            <a:chExt cx="6472847" cy="4589940"/>
          </a:xfrm>
        </p:grpSpPr>
        <p:sp>
          <p:nvSpPr>
            <p:cNvPr id="14" name="TextBox 13">
              <a:extLst>
                <a:ext uri="{FF2B5EF4-FFF2-40B4-BE49-F238E27FC236}">
                  <a16:creationId xmlns:a16="http://schemas.microsoft.com/office/drawing/2014/main" id="{903BDA81-95A1-FAED-2F64-62495E20D0BD}"/>
                </a:ext>
              </a:extLst>
            </p:cNvPr>
            <p:cNvSpPr txBox="1"/>
            <p:nvPr/>
          </p:nvSpPr>
          <p:spPr>
            <a:xfrm>
              <a:off x="-317062" y="1789601"/>
              <a:ext cx="6472847" cy="2441694"/>
            </a:xfrm>
            <a:prstGeom prst="rect">
              <a:avLst/>
            </a:prstGeom>
            <a:noFill/>
          </p:spPr>
          <p:txBody>
            <a:bodyPr wrap="square">
              <a:spAutoFit/>
            </a:bodyPr>
            <a:lstStyle/>
            <a:p>
              <a:pPr marL="360363" marR="0" lvl="2" algn="l" defTabSz="914400" rtl="0" eaLnBrk="1" fontAlgn="auto" latinLnBrk="0" hangingPunct="1">
                <a:lnSpc>
                  <a:spcPct val="100000"/>
                </a:lnSpc>
                <a:spcBef>
                  <a:spcPts val="500"/>
                </a:spcBef>
                <a:spcAft>
                  <a:spcPts val="300"/>
                </a:spcAft>
                <a:buClr>
                  <a:srgbClr val="4D7DC5"/>
                </a:buClr>
                <a:buSzTx/>
                <a:tabLst/>
                <a:defRPr/>
              </a:pPr>
              <a:r>
                <a:rPr lang="en-GB" dirty="0">
                  <a:solidFill>
                    <a:prstClr val="black"/>
                  </a:solidFill>
                  <a:latin typeface="Verdana" panose="020B0604030504040204" pitchFamily="34" charset="0"/>
                  <a:ea typeface="Verdana" panose="020B0604030504040204" pitchFamily="34" charset="0"/>
                  <a:cs typeface="Arial" panose="020B0604020202020204" pitchFamily="34" charset="0"/>
                </a:rPr>
                <a:t>2 c</a:t>
              </a:r>
              <a:r>
                <a:rPr kumimoji="0" lang="en-GB"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ommercially available Fuel Cell Systems using hydrogen from ammonia cracking with a power output of 125kW.</a:t>
              </a:r>
            </a:p>
            <a:p>
              <a:pPr marL="360363" marR="0" lvl="2" algn="l" defTabSz="914400" rtl="0" eaLnBrk="1" fontAlgn="auto" latinLnBrk="0" hangingPunct="1">
                <a:lnSpc>
                  <a:spcPct val="100000"/>
                </a:lnSpc>
                <a:spcBef>
                  <a:spcPts val="500"/>
                </a:spcBef>
                <a:spcAft>
                  <a:spcPts val="300"/>
                </a:spcAft>
                <a:buClr>
                  <a:srgbClr val="4D7DC5"/>
                </a:buClr>
                <a:buSzTx/>
                <a:tabLst/>
                <a:defRPr/>
              </a:pPr>
              <a:r>
                <a:rPr lang="en-GB" dirty="0">
                  <a:solidFill>
                    <a:prstClr val="black"/>
                  </a:solidFill>
                  <a:latin typeface="Verdana" panose="020B0604030504040204" pitchFamily="34" charset="0"/>
                  <a:ea typeface="Verdana" panose="020B0604030504040204" pitchFamily="34" charset="0"/>
                  <a:cs typeface="Arial" panose="020B0604020202020204" pitchFamily="34" charset="0"/>
                </a:rPr>
                <a:t>2 FCs with two different </a:t>
              </a:r>
              <a:r>
                <a:rPr lang="en-GB" sz="1800" dirty="0">
                  <a:latin typeface="Verdana" panose="020B0604030504040204" pitchFamily="34" charset="0"/>
                  <a:ea typeface="Verdana" panose="020B0604030504040204" pitchFamily="34" charset="0"/>
                </a:rPr>
                <a:t>H</a:t>
              </a:r>
              <a:r>
                <a:rPr lang="en-GB" sz="1800" baseline="-25000" dirty="0">
                  <a:latin typeface="Verdana" panose="020B0604030504040204" pitchFamily="34" charset="0"/>
                  <a:ea typeface="Verdana" panose="020B0604030504040204" pitchFamily="34" charset="0"/>
                </a:rPr>
                <a:t>2 </a:t>
              </a:r>
              <a:r>
                <a:rPr lang="en-GB" dirty="0">
                  <a:solidFill>
                    <a:prstClr val="black"/>
                  </a:solidFill>
                  <a:latin typeface="Verdana" panose="020B0604030504040204" pitchFamily="34" charset="0"/>
                  <a:ea typeface="Verdana" panose="020B0604030504040204" pitchFamily="34" charset="0"/>
                  <a:cs typeface="Arial" panose="020B0604020202020204" pitchFamily="34" charset="0"/>
                </a:rPr>
                <a:t>inlet pressure ranges</a:t>
              </a:r>
            </a:p>
            <a:p>
              <a:pPr marL="817563" lvl="3">
                <a:spcBef>
                  <a:spcPts val="500"/>
                </a:spcBef>
                <a:spcAft>
                  <a:spcPts val="300"/>
                </a:spcAft>
                <a:buClr>
                  <a:schemeClr val="accent6"/>
                </a:buClr>
                <a:defRPr/>
              </a:pPr>
              <a:r>
                <a:rPr kumimoji="0" lang="en-GB"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Low </a:t>
              </a:r>
              <a:r>
                <a:rPr lang="en-GB" dirty="0">
                  <a:latin typeface="Verdana" panose="020B0604030504040204" pitchFamily="34" charset="0"/>
                  <a:ea typeface="Verdana" panose="020B0604030504040204" pitchFamily="34" charset="0"/>
                </a:rPr>
                <a:t>H</a:t>
              </a:r>
              <a:r>
                <a:rPr lang="en-GB" baseline="-25000" dirty="0">
                  <a:latin typeface="Verdana" panose="020B0604030504040204" pitchFamily="34" charset="0"/>
                  <a:ea typeface="Verdana" panose="020B0604030504040204" pitchFamily="34" charset="0"/>
                </a:rPr>
                <a:t>2</a:t>
              </a:r>
              <a:r>
                <a:rPr kumimoji="0" lang="en-GB"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inlet pressure (3-8 bar) – NUVERA  </a:t>
              </a:r>
            </a:p>
            <a:p>
              <a:pPr marL="817563" lvl="3">
                <a:spcBef>
                  <a:spcPts val="500"/>
                </a:spcBef>
                <a:spcAft>
                  <a:spcPts val="300"/>
                </a:spcAft>
                <a:buClr>
                  <a:schemeClr val="accent6"/>
                </a:buClr>
                <a:defRPr/>
              </a:pPr>
              <a:r>
                <a:rPr kumimoji="0" lang="en-GB"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High </a:t>
              </a:r>
              <a:r>
                <a:rPr lang="en-GB" dirty="0">
                  <a:latin typeface="Verdana" panose="020B0604030504040204" pitchFamily="34" charset="0"/>
                  <a:ea typeface="Verdana" panose="020B0604030504040204" pitchFamily="34" charset="0"/>
                </a:rPr>
                <a:t>H</a:t>
              </a:r>
              <a:r>
                <a:rPr lang="en-GB" baseline="-25000" dirty="0">
                  <a:latin typeface="Verdana" panose="020B0604030504040204" pitchFamily="34" charset="0"/>
                  <a:ea typeface="Verdana" panose="020B0604030504040204" pitchFamily="34" charset="0"/>
                </a:rPr>
                <a:t>2</a:t>
              </a:r>
              <a:r>
                <a:rPr kumimoji="0" lang="en-GB"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inlet pressure (9-15 bar) – CORVUS</a:t>
              </a:r>
            </a:p>
            <a:p>
              <a:pPr marL="360363" marR="0" lvl="2" algn="l" defTabSz="914400" rtl="0" eaLnBrk="1" fontAlgn="auto" latinLnBrk="0" hangingPunct="1">
                <a:lnSpc>
                  <a:spcPct val="100000"/>
                </a:lnSpc>
                <a:spcBef>
                  <a:spcPts val="500"/>
                </a:spcBef>
                <a:spcAft>
                  <a:spcPts val="300"/>
                </a:spcAft>
                <a:buClr>
                  <a:srgbClr val="4D7DC5"/>
                </a:buClr>
                <a:buSzTx/>
                <a:tabLst/>
                <a:defRPr/>
              </a:pPr>
              <a:endParaRPr kumimoji="0" lang="en-GB"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420224FE-B4BD-E729-7AA1-52EE35BF0F73}"/>
                </a:ext>
              </a:extLst>
            </p:cNvPr>
            <p:cNvGrpSpPr/>
            <p:nvPr/>
          </p:nvGrpSpPr>
          <p:grpSpPr>
            <a:xfrm>
              <a:off x="242602" y="4104653"/>
              <a:ext cx="4773057" cy="2274888"/>
              <a:chOff x="242602" y="4104653"/>
              <a:chExt cx="4773057" cy="2274888"/>
            </a:xfrm>
          </p:grpSpPr>
          <p:pic>
            <p:nvPicPr>
              <p:cNvPr id="16" name="Imagen 1">
                <a:extLst>
                  <a:ext uri="{FF2B5EF4-FFF2-40B4-BE49-F238E27FC236}">
                    <a16:creationId xmlns:a16="http://schemas.microsoft.com/office/drawing/2014/main" id="{CB92ECD4-6CA8-2A9D-9493-73FD167629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99" r="27248"/>
              <a:stretch/>
            </p:blipFill>
            <p:spPr bwMode="auto">
              <a:xfrm>
                <a:off x="3589917" y="4104653"/>
                <a:ext cx="1425742"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n 18">
                <a:extLst>
                  <a:ext uri="{FF2B5EF4-FFF2-40B4-BE49-F238E27FC236}">
                    <a16:creationId xmlns:a16="http://schemas.microsoft.com/office/drawing/2014/main" id="{1802D4B7-02C6-B269-AD1C-8F334ED455A0}"/>
                  </a:ext>
                </a:extLst>
              </p:cNvPr>
              <p:cNvPicPr>
                <a:picLocks noChangeAspect="1"/>
              </p:cNvPicPr>
              <p:nvPr/>
            </p:nvPicPr>
            <p:blipFill rotWithShape="1">
              <a:blip r:embed="rId3"/>
              <a:srcRect l="12417" t="32565" r="13354" b="29455"/>
              <a:stretch/>
            </p:blipFill>
            <p:spPr>
              <a:xfrm>
                <a:off x="559579" y="4868365"/>
                <a:ext cx="1707396" cy="325485"/>
              </a:xfrm>
              <a:prstGeom prst="rect">
                <a:avLst/>
              </a:prstGeom>
            </p:spPr>
          </p:pic>
          <p:pic>
            <p:nvPicPr>
              <p:cNvPr id="18" name="Imagen 24">
                <a:extLst>
                  <a:ext uri="{FF2B5EF4-FFF2-40B4-BE49-F238E27FC236}">
                    <a16:creationId xmlns:a16="http://schemas.microsoft.com/office/drawing/2014/main" id="{CC934133-E943-E4E7-7C98-A84C343D6FD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42602" y="5242097"/>
                <a:ext cx="2386605" cy="657989"/>
              </a:xfrm>
              <a:prstGeom prst="rect">
                <a:avLst/>
              </a:prstGeom>
            </p:spPr>
          </p:pic>
        </p:grpSp>
      </p:grpSp>
      <p:grpSp>
        <p:nvGrpSpPr>
          <p:cNvPr id="19" name="Group 18">
            <a:extLst>
              <a:ext uri="{FF2B5EF4-FFF2-40B4-BE49-F238E27FC236}">
                <a16:creationId xmlns:a16="http://schemas.microsoft.com/office/drawing/2014/main" id="{0E6859BA-87F6-F172-9A29-543C1D7B4CD5}"/>
              </a:ext>
            </a:extLst>
          </p:cNvPr>
          <p:cNvGrpSpPr/>
          <p:nvPr/>
        </p:nvGrpSpPr>
        <p:grpSpPr>
          <a:xfrm>
            <a:off x="6372250" y="1766410"/>
            <a:ext cx="5653339" cy="4028137"/>
            <a:chOff x="6096000" y="1755469"/>
            <a:chExt cx="5653339" cy="4028137"/>
          </a:xfrm>
        </p:grpSpPr>
        <p:grpSp>
          <p:nvGrpSpPr>
            <p:cNvPr id="20" name="Group 19">
              <a:extLst>
                <a:ext uri="{FF2B5EF4-FFF2-40B4-BE49-F238E27FC236}">
                  <a16:creationId xmlns:a16="http://schemas.microsoft.com/office/drawing/2014/main" id="{84871DF9-1605-090C-9ABF-520A7365EDEB}"/>
                </a:ext>
              </a:extLst>
            </p:cNvPr>
            <p:cNvGrpSpPr/>
            <p:nvPr/>
          </p:nvGrpSpPr>
          <p:grpSpPr>
            <a:xfrm>
              <a:off x="6096000" y="1755469"/>
              <a:ext cx="5653339" cy="4028137"/>
              <a:chOff x="6096000" y="1755469"/>
              <a:chExt cx="5653339" cy="4028137"/>
            </a:xfrm>
          </p:grpSpPr>
          <p:pic>
            <p:nvPicPr>
              <p:cNvPr id="22" name="Imagen 2">
                <a:extLst>
                  <a:ext uri="{FF2B5EF4-FFF2-40B4-BE49-F238E27FC236}">
                    <a16:creationId xmlns:a16="http://schemas.microsoft.com/office/drawing/2014/main" id="{E6B0A054-8932-FD77-4759-AE327C05F7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1476" y="4145306"/>
                <a:ext cx="1687513"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78C9B789-C371-ED30-3B7E-5B27614CEA29}"/>
                  </a:ext>
                </a:extLst>
              </p:cNvPr>
              <p:cNvSpPr txBox="1"/>
              <p:nvPr/>
            </p:nvSpPr>
            <p:spPr>
              <a:xfrm>
                <a:off x="6096000" y="1755469"/>
                <a:ext cx="5653339" cy="2300117"/>
              </a:xfrm>
              <a:prstGeom prst="rect">
                <a:avLst/>
              </a:prstGeom>
              <a:noFill/>
            </p:spPr>
            <p:txBody>
              <a:bodyPr wrap="square">
                <a:spAutoFit/>
              </a:bodyPr>
              <a:lstStyle/>
              <a:p>
                <a:pPr marL="360363" marR="0" lvl="2" algn="l" defTabSz="914400" rtl="0" eaLnBrk="1" fontAlgn="auto" latinLnBrk="0" hangingPunct="1">
                  <a:lnSpc>
                    <a:spcPct val="100000"/>
                  </a:lnSpc>
                  <a:spcBef>
                    <a:spcPts val="500"/>
                  </a:spcBef>
                  <a:spcAft>
                    <a:spcPts val="300"/>
                  </a:spcAft>
                  <a:buClr>
                    <a:srgbClr val="4D7DC5"/>
                  </a:buClr>
                  <a:buSzTx/>
                  <a:tabLst/>
                  <a:defRPr/>
                </a:pPr>
                <a:r>
                  <a:rPr kumimoji="0" lang="en-GB"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High-speed internal combustion engine with the ammonia cracker for marine applications at TRL 5 with an engine output power of 125 kW.</a:t>
                </a:r>
              </a:p>
              <a:p>
                <a:pPr marL="360363" marR="0" lvl="2" algn="l" defTabSz="914400" rtl="0" eaLnBrk="1" fontAlgn="auto" latinLnBrk="0" hangingPunct="1">
                  <a:lnSpc>
                    <a:spcPct val="90000"/>
                  </a:lnSpc>
                  <a:spcBef>
                    <a:spcPts val="500"/>
                  </a:spcBef>
                  <a:spcAft>
                    <a:spcPts val="300"/>
                  </a:spcAft>
                  <a:buClr>
                    <a:srgbClr val="4D7DC5"/>
                  </a:buClr>
                  <a:buSzTx/>
                  <a:tabLst/>
                  <a:defRPr/>
                </a:pPr>
                <a:r>
                  <a:rPr kumimoji="0" lang="en-GB" sz="1800" b="1" i="0" u="none" strike="noStrike" kern="1200" cap="none" spc="0" normalizeH="0" baseline="0" noProof="0" dirty="0">
                    <a:ln>
                      <a:noFill/>
                    </a:ln>
                    <a:solidFill>
                      <a:srgbClr val="155783"/>
                    </a:solidFill>
                    <a:effectLst/>
                    <a:uLnTx/>
                    <a:uFillTx/>
                    <a:latin typeface="Verdana" panose="020B0604030504040204" pitchFamily="34" charset="0"/>
                    <a:ea typeface="Verdana" panose="020B0604030504040204" pitchFamily="34" charset="0"/>
                    <a:cs typeface="Arial" panose="020B0604020202020204" pitchFamily="34" charset="0"/>
                  </a:rPr>
                  <a:t>Selective Catalytic Reduction system </a:t>
                </a:r>
                <a:r>
                  <a:rPr kumimoji="0" lang="en-GB"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(SCR) based on Cu, Fe and V for the removal of NOx emissions from the exhaust of the novel engine.</a:t>
                </a:r>
              </a:p>
            </p:txBody>
          </p:sp>
          <p:pic>
            <p:nvPicPr>
              <p:cNvPr id="24" name="Imagen 48">
                <a:extLst>
                  <a:ext uri="{FF2B5EF4-FFF2-40B4-BE49-F238E27FC236}">
                    <a16:creationId xmlns:a16="http://schemas.microsoft.com/office/drawing/2014/main" id="{9E38AC2D-1BF8-4B61-658C-263735782698}"/>
                  </a:ext>
                </a:extLst>
              </p:cNvPr>
              <p:cNvPicPr>
                <a:picLocks noChangeAspect="1"/>
              </p:cNvPicPr>
              <p:nvPr/>
            </p:nvPicPr>
            <p:blipFill>
              <a:blip r:embed="rId6"/>
              <a:stretch>
                <a:fillRect/>
              </a:stretch>
            </p:blipFill>
            <p:spPr>
              <a:xfrm>
                <a:off x="9895404" y="4266213"/>
                <a:ext cx="1057726" cy="454822"/>
              </a:xfrm>
              <a:prstGeom prst="rect">
                <a:avLst/>
              </a:prstGeom>
            </p:spPr>
          </p:pic>
        </p:grpSp>
        <p:pic>
          <p:nvPicPr>
            <p:cNvPr id="21" name="Imagen 14">
              <a:extLst>
                <a:ext uri="{FF2B5EF4-FFF2-40B4-BE49-F238E27FC236}">
                  <a16:creationId xmlns:a16="http://schemas.microsoft.com/office/drawing/2014/main" id="{6F8E6F6B-79C7-B021-AC3B-BB9ED9703484}"/>
                </a:ext>
              </a:extLst>
            </p:cNvPr>
            <p:cNvPicPr>
              <a:picLocks noChangeAspect="1"/>
            </p:cNvPicPr>
            <p:nvPr/>
          </p:nvPicPr>
          <p:blipFill>
            <a:blip r:embed="rId7"/>
            <a:stretch>
              <a:fillRect/>
            </a:stretch>
          </p:blipFill>
          <p:spPr>
            <a:xfrm>
              <a:off x="9970321" y="5058549"/>
              <a:ext cx="825746" cy="380340"/>
            </a:xfrm>
            <a:prstGeom prst="rect">
              <a:avLst/>
            </a:prstGeom>
          </p:spPr>
        </p:pic>
      </p:grpSp>
      <p:sp>
        <p:nvSpPr>
          <p:cNvPr id="3" name="TextBox 2">
            <a:extLst>
              <a:ext uri="{FF2B5EF4-FFF2-40B4-BE49-F238E27FC236}">
                <a16:creationId xmlns:a16="http://schemas.microsoft.com/office/drawing/2014/main" id="{7074D0F1-6FEA-801E-30C4-457202BEC178}"/>
              </a:ext>
            </a:extLst>
          </p:cNvPr>
          <p:cNvSpPr txBox="1"/>
          <p:nvPr/>
        </p:nvSpPr>
        <p:spPr>
          <a:xfrm>
            <a:off x="1851825" y="1229547"/>
            <a:ext cx="2202369" cy="400110"/>
          </a:xfrm>
          <a:prstGeom prst="rect">
            <a:avLst/>
          </a:prstGeom>
          <a:noFill/>
        </p:spPr>
        <p:txBody>
          <a:bodyPr wrap="square">
            <a:spAutoFit/>
          </a:bodyPr>
          <a:lstStyle/>
          <a:p>
            <a:pPr marL="360363" marR="0" lvl="2" indent="0" algn="l" defTabSz="914400" rtl="0" eaLnBrk="1" fontAlgn="auto" latinLnBrk="0" hangingPunct="1">
              <a:lnSpc>
                <a:spcPct val="100000"/>
              </a:lnSpc>
              <a:spcBef>
                <a:spcPts val="500"/>
              </a:spcBef>
              <a:spcAft>
                <a:spcPts val="300"/>
              </a:spcAft>
              <a:buClr>
                <a:srgbClr val="4D7DC5"/>
              </a:buClr>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Fuel Cells</a:t>
            </a:r>
            <a:endParaRPr kumimoji="0" lang="en-GB"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7" name="TextBox 6">
            <a:extLst>
              <a:ext uri="{FF2B5EF4-FFF2-40B4-BE49-F238E27FC236}">
                <a16:creationId xmlns:a16="http://schemas.microsoft.com/office/drawing/2014/main" id="{EB2F7958-F4F4-1D3A-771E-8ACFA96664F4}"/>
              </a:ext>
            </a:extLst>
          </p:cNvPr>
          <p:cNvSpPr txBox="1"/>
          <p:nvPr/>
        </p:nvSpPr>
        <p:spPr>
          <a:xfrm>
            <a:off x="6829226" y="1229547"/>
            <a:ext cx="4739385" cy="400110"/>
          </a:xfrm>
          <a:prstGeom prst="rect">
            <a:avLst/>
          </a:prstGeom>
          <a:noFill/>
        </p:spPr>
        <p:txBody>
          <a:bodyPr wrap="square">
            <a:spAutoFit/>
          </a:bodyPr>
          <a:lstStyle/>
          <a:p>
            <a:pPr marL="360363" marR="0" lvl="2" indent="0" algn="l" defTabSz="914400" rtl="0" eaLnBrk="1" fontAlgn="auto" latinLnBrk="0" hangingPunct="1">
              <a:lnSpc>
                <a:spcPct val="100000"/>
              </a:lnSpc>
              <a:spcBef>
                <a:spcPts val="500"/>
              </a:spcBef>
              <a:spcAft>
                <a:spcPts val="300"/>
              </a:spcAft>
              <a:buClr>
                <a:srgbClr val="4D7DC5"/>
              </a:buClr>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Internal Combustion Engine</a:t>
            </a:r>
            <a:endParaRPr kumimoji="0" lang="en-GB"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8" name="Title 1">
            <a:extLst>
              <a:ext uri="{FF2B5EF4-FFF2-40B4-BE49-F238E27FC236}">
                <a16:creationId xmlns:a16="http://schemas.microsoft.com/office/drawing/2014/main" id="{46FCB5C4-C4DA-2761-0CFC-D2EF943E8A73}"/>
              </a:ext>
            </a:extLst>
          </p:cNvPr>
          <p:cNvSpPr>
            <a:spLocks noGrp="1"/>
          </p:cNvSpPr>
          <p:nvPr>
            <p:ph type="title"/>
          </p:nvPr>
        </p:nvSpPr>
        <p:spPr>
          <a:xfrm>
            <a:off x="1802650" y="0"/>
            <a:ext cx="9132050" cy="900000"/>
          </a:xfrm>
        </p:spPr>
        <p:txBody>
          <a:bodyPr>
            <a:normAutofit/>
          </a:bodyPr>
          <a:lstStyle/>
          <a:p>
            <a:pPr>
              <a:lnSpc>
                <a:spcPct val="125000"/>
              </a:lnSpc>
            </a:pPr>
            <a:r>
              <a:rPr lang="en-GB" altLang="en-US" sz="2600" b="1" dirty="0"/>
              <a:t>KEY EXPLOITABLE AND EXPECTED RESULTS</a:t>
            </a:r>
          </a:p>
        </p:txBody>
      </p:sp>
    </p:spTree>
    <p:extLst>
      <p:ext uri="{BB962C8B-B14F-4D97-AF65-F5344CB8AC3E}">
        <p14:creationId xmlns:p14="http://schemas.microsoft.com/office/powerpoint/2010/main" val="40007869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B6315E6-AF60-4278-82ED-C572944E76A4}" vid="{B6608059-8E8C-4CD2-92F6-2573C6016C9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OLO-WPXX-D0-MYY-CM-WPL-ddmmyyyy-vZZ.potx" id="{D37C3A48-3BDB-4931-90B7-7614E25AECF4}" vid="{95F0DC17-743D-4001-93D7-70ACD7292B7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E97CEDC2E5C674285B6FCC2366B65F5" ma:contentTypeVersion="14" ma:contentTypeDescription="Crear nuevo documento." ma:contentTypeScope="" ma:versionID="9dcf7495b6ffeaba6d1ede9391d4b395">
  <xsd:schema xmlns:xsd="http://www.w3.org/2001/XMLSchema" xmlns:xs="http://www.w3.org/2001/XMLSchema" xmlns:p="http://schemas.microsoft.com/office/2006/metadata/properties" xmlns:ns2="48dc98f6-31e8-4e21-8b7a-8a54a9c7d547" xmlns:ns3="a01688ab-618e-4440-9c67-ce33c95e0639" targetNamespace="http://schemas.microsoft.com/office/2006/metadata/properties" ma:root="true" ma:fieldsID="3d9ff97ca895ab84f14d5c95c8aee8c3" ns2:_="" ns3:_="">
    <xsd:import namespace="48dc98f6-31e8-4e21-8b7a-8a54a9c7d547"/>
    <xsd:import namespace="a01688ab-618e-4440-9c67-ce33c95e063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dc98f6-31e8-4e21-8b7a-8a54a9c7d5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ddd764ea-f358-4c72-bc2f-0d3f8bd6764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1688ab-618e-4440-9c67-ce33c95e063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dbe104c-c8cc-489b-816b-b8fba3561ef3}" ma:internalName="TaxCatchAll" ma:showField="CatchAllData" ma:web="a01688ab-618e-4440-9c67-ce33c95e063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8dc98f6-31e8-4e21-8b7a-8a54a9c7d547">
      <Terms xmlns="http://schemas.microsoft.com/office/infopath/2007/PartnerControls"/>
    </lcf76f155ced4ddcb4097134ff3c332f>
    <TaxCatchAll xmlns="a01688ab-618e-4440-9c67-ce33c95e0639" xsi:nil="true"/>
  </documentManagement>
</p:properties>
</file>

<file path=customXml/itemProps1.xml><?xml version="1.0" encoding="utf-8"?>
<ds:datastoreItem xmlns:ds="http://schemas.openxmlformats.org/officeDocument/2006/customXml" ds:itemID="{9B898024-4FB8-4C3A-BD5F-403B8888CF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dc98f6-31e8-4e21-8b7a-8a54a9c7d547"/>
    <ds:schemaRef ds:uri="a01688ab-618e-4440-9c67-ce33c95e06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4D60E7-E750-46ED-928D-2D96986D283E}">
  <ds:schemaRefs>
    <ds:schemaRef ds:uri="http://schemas.microsoft.com/sharepoint/v3/contenttype/forms"/>
  </ds:schemaRefs>
</ds:datastoreItem>
</file>

<file path=customXml/itemProps3.xml><?xml version="1.0" encoding="utf-8"?>
<ds:datastoreItem xmlns:ds="http://schemas.openxmlformats.org/officeDocument/2006/customXml" ds:itemID="{6CFB7850-30D1-497A-BD6E-84D344BE235D}">
  <ds:schemaRefs>
    <ds:schemaRef ds:uri="http://schemas.microsoft.com/office/2006/metadata/properties"/>
    <ds:schemaRef ds:uri="http://schemas.microsoft.com/office/infopath/2007/PartnerControls"/>
    <ds:schemaRef ds:uri="48dc98f6-31e8-4e21-8b7a-8a54a9c7d547"/>
    <ds:schemaRef ds:uri="a01688ab-618e-4440-9c67-ce33c95e0639"/>
  </ds:schemaRefs>
</ds:datastoreItem>
</file>

<file path=docProps/app.xml><?xml version="1.0" encoding="utf-8"?>
<Properties xmlns="http://schemas.openxmlformats.org/officeDocument/2006/extended-properties" xmlns:vt="http://schemas.openxmlformats.org/officeDocument/2006/docPropsVTypes">
  <Template>APOLO-WPXX-D0-MYY-CM-WPL-ddmmyyyy-vZZ</Template>
  <TotalTime>1992</TotalTime>
  <Words>1446</Words>
  <Application>Microsoft Office PowerPoint</Application>
  <PresentationFormat>Widescreen</PresentationFormat>
  <Paragraphs>146</Paragraphs>
  <Slides>15</Slides>
  <Notes>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15</vt:i4>
      </vt:variant>
    </vt:vector>
  </HeadingPairs>
  <TitlesOfParts>
    <vt:vector size="28" baseType="lpstr">
      <vt:lpstr>Arial</vt:lpstr>
      <vt:lpstr>Arial Narrow</vt:lpstr>
      <vt:lpstr>Calibri</vt:lpstr>
      <vt:lpstr>Calibri Light</vt:lpstr>
      <vt:lpstr>Courier New</vt:lpstr>
      <vt:lpstr>Gill Sans MT</vt:lpstr>
      <vt:lpstr>Times New Roman</vt:lpstr>
      <vt:lpstr>TimesNewRomanPSMT</vt:lpstr>
      <vt:lpstr>Verdana</vt:lpstr>
      <vt:lpstr>Wingdings</vt:lpstr>
      <vt:lpstr>Office Theme</vt:lpstr>
      <vt:lpstr>Custom Design</vt:lpstr>
      <vt:lpstr>1_Office Theme</vt:lpstr>
      <vt:lpstr>PowerPoint Presentation</vt:lpstr>
      <vt:lpstr>APOLO PROJECT CONTRACT</vt:lpstr>
      <vt:lpstr>PowerPoint Presentation</vt:lpstr>
      <vt:lpstr>OBJECTIVES AND CONCEPT</vt:lpstr>
      <vt:lpstr>OBJECTIVES AND CONCEPT</vt:lpstr>
      <vt:lpstr>KEY EXPLOITABLE AND EXPECTED RESULTS</vt:lpstr>
      <vt:lpstr>KEY EXPLOITABLE AND EXPECTED RESULTS</vt:lpstr>
      <vt:lpstr>KEY EXPLOITABLE AND EXPECTED RESULTS</vt:lpstr>
      <vt:lpstr>KEY EXPLOITABLE AND EXPECTED RESULTS</vt:lpstr>
      <vt:lpstr>PARTICIPANTS AND CONSORTIUM SYNERGIES</vt:lpstr>
      <vt:lpstr>PARTICIPANTS AND CONSORTIUM SYNERGIES</vt:lpstr>
      <vt:lpstr>METHODOLOGY AND EXECUTION</vt:lpstr>
      <vt:lpstr>METHODOLOGY AND EXECUTION</vt:lpstr>
      <vt:lpstr>EXPECTED OUTCOMES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Angela Mary</dc:creator>
  <cp:lastModifiedBy>Thomas, Angela Mary</cp:lastModifiedBy>
  <cp:revision>24</cp:revision>
  <dcterms:created xsi:type="dcterms:W3CDTF">2024-06-26T13:29:18Z</dcterms:created>
  <dcterms:modified xsi:type="dcterms:W3CDTF">2024-09-24T12:15:44Z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0x010100FE97CEDC2E5C674285B6FCC2366B65F5</vt:lpwstr>
  </property>
</Properties>
</file>